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77" r:id="rId3"/>
    <p:sldId id="279" r:id="rId4"/>
    <p:sldId id="286" r:id="rId5"/>
    <p:sldId id="278" r:id="rId6"/>
    <p:sldId id="280" r:id="rId7"/>
    <p:sldId id="281" r:id="rId8"/>
    <p:sldId id="282" r:id="rId9"/>
    <p:sldId id="288" r:id="rId10"/>
    <p:sldId id="289" r:id="rId11"/>
    <p:sldId id="292" r:id="rId12"/>
    <p:sldId id="293" r:id="rId13"/>
    <p:sldId id="283" r:id="rId14"/>
    <p:sldId id="287" r:id="rId15"/>
    <p:sldId id="294" r:id="rId16"/>
    <p:sldId id="296" r:id="rId17"/>
    <p:sldId id="297" r:id="rId18"/>
    <p:sldId id="298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923D6-806E-42C3-AE42-13F8E628CADF}" v="1403" dt="2022-12-05T13:48:00.036"/>
    <p1510:client id="{5836D549-1998-417F-87D4-F71FF7E39F97}" v="1305" dt="2022-12-05T09:30:10.674"/>
    <p1510:client id="{6AACFC93-EE31-4B39-9346-83660786F264}" v="1068" dt="2022-12-06T12:15:27.754"/>
    <p1510:client id="{8C02E4CE-C23D-4152-BEC9-846893C9A284}" v="3040" dt="2022-12-07T09:19:05.548"/>
    <p1510:client id="{A89706BB-9F99-433E-A78F-2E45FFC6FE90}" v="1523" dt="2022-12-06T06:51:48.381"/>
    <p1510:client id="{D40D64EA-68E3-4522-8268-FD49B6E6C569}" v="2" dt="2022-12-07T03:09:40.529"/>
    <p1510:client id="{D4F1733E-47E5-45AC-8798-44FC42210B66}" v="1296" dt="2022-12-06T11:41:00.210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476"/>
    <p:restoredTop sz="90000"/>
  </p:normalViewPr>
  <p:slideViewPr>
    <p:cSldViewPr snapToObjects="1">
      <p:cViewPr>
        <p:scale>
          <a:sx n="120" d="100"/>
          <a:sy n="120" d="100"/>
        </p:scale>
        <p:origin x="0" y="0"/>
      </p:cViewPr>
      <p:guideLst>
        <p:guide orient="horz" pos="215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2656" y="2636901"/>
            <a:ext cx="8226688" cy="1470025"/>
          </a:xfrm>
        </p:spPr>
        <p:txBody>
          <a:bodyPr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React_frontend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9253" y="188595"/>
            <a:ext cx="1584198" cy="528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altLang="ko-KR" sz="2500" b="1" dirty="0">
                <a:solidFill>
                  <a:schemeClr val="dk1"/>
                </a:solidFill>
                <a:latin typeface="맑은 고딕"/>
                <a:ea typeface="맑은 고딕"/>
              </a:rPr>
              <a:t>22_12_07</a:t>
            </a:r>
          </a:p>
        </p:txBody>
      </p:sp>
      <p:sp>
        <p:nvSpPr>
          <p:cNvPr id="4" name="부제목 2"/>
          <p:cNvSpPr>
            <a:spLocks noGrp="1"/>
          </p:cNvSpPr>
          <p:nvPr/>
        </p:nvSpPr>
        <p:spPr>
          <a:xfrm>
            <a:off x="5303901" y="4340733"/>
            <a:ext cx="2016252" cy="38442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작성자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: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김영찬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4370116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000" b="1" dirty="0">
                <a:latin typeface="Malgun Gothic"/>
                <a:ea typeface="+mn-lt"/>
                <a:cs typeface="+mn-lt"/>
              </a:rPr>
              <a:t>max-width, min-width</a:t>
            </a:r>
            <a:endParaRPr lang="ko-KR" altLang="en-US" sz="3000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68010" y="5196738"/>
            <a:ext cx="7287361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latin typeface="Malgun Gothic"/>
              </a:rPr>
              <a:t>&lt;style&gt;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input[type="text"] {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color:red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}</a:t>
            </a:r>
            <a:endParaRPr lang="en-US" altLang="ko-KR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input:hover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,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textarea:hover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background:aliceblue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}</a:t>
            </a:r>
            <a:endParaRPr lang="en-US" altLang="ko-KR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input[type="text"]:focus, input[type="email"]:focus { font-size: 120%; }</a:t>
            </a:r>
            <a:endParaRPr lang="en-US" altLang="ko-KR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label { display: block;  padding: 10px; }</a:t>
            </a:r>
            <a:endParaRPr lang="en-US" altLang="ko-KR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label span { float: left; width: 90px; text-align: right; padding: 10px; }</a:t>
            </a:r>
            <a:r>
              <a:rPr lang="en-US" altLang="ko-KR" sz="11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altLang="ko-KR" sz="11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559299" y="2578369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65573" y="3795712"/>
            <a:ext cx="6362697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en-US" altLang="ko-KR" sz="1100" b="1" dirty="0">
                <a:latin typeface="Malgun Gothic"/>
                <a:ea typeface="+mn-lt"/>
                <a:cs typeface="+mn-lt"/>
              </a:rPr>
              <a:t>CONTACT us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&lt;/h3&gt; 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hr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/&gt;</a:t>
            </a:r>
            <a:endParaRPr lang="ko-KR" altLang="en-US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&lt;form&gt;&lt;label&gt;&lt;span&gt;name&lt;/span</a:t>
            </a:r>
            <a:endParaRPr lang="ko-KR" altLang="en-US" sz="1100" b="1">
              <a:latin typeface="Malgun Gothic"/>
              <a:ea typeface="Malgun Gothic"/>
              <a:cs typeface="Times New Roman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&lt;input type="text" placeholder="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현택이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/&gt;</a:t>
            </a:r>
            <a:endParaRPr lang="ko-KR" sz="1100" b="1">
              <a:latin typeface="Malgun Gothic"/>
              <a:ea typeface="Malgun Gothic"/>
              <a:cs typeface="Times New Roman"/>
            </a:endParaRPr>
          </a:p>
          <a:p>
            <a:r>
              <a:rPr lang="en-US" altLang="ko-KR" sz="1100" b="1" dirty="0">
                <a:latin typeface="Malgun Gothic"/>
                <a:ea typeface="+mn-lt"/>
                <a:cs typeface="+mn-lt"/>
              </a:rPr>
              <a:t>&lt;/label&gt;&lt;label&gt; 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&lt;span&gt;</a:t>
            </a:r>
            <a:r>
              <a:rPr lang="en-US" altLang="ko-KR" sz="1100" b="1" dirty="0">
                <a:latin typeface="Malgun Gothic"/>
                <a:ea typeface="+mn-lt"/>
                <a:cs typeface="+mn-lt"/>
              </a:rPr>
              <a:t>email&lt;/span&gt;&lt;input type="email" placeholder="citaell@naver.com" 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/&gt;&lt;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br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/&gt; </a:t>
            </a:r>
            <a:r>
              <a:rPr lang="en-US" altLang="ko-KR" sz="1100" b="1" dirty="0">
                <a:latin typeface="Malgun Gothic"/>
                <a:ea typeface="+mn-lt"/>
                <a:cs typeface="+mn-lt"/>
              </a:rPr>
              <a:t>&lt;/label&gt; &lt;label&gt; 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&lt;span&gt;Comment&lt;/span&gt;&lt;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textarea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placeholder="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메세지를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남겨주세요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"&gt;&lt;/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textarea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&gt; &lt;/label&gt; &lt;label&gt; &lt;span&gt;&lt;/span&gt;&lt;input type="submit" placeholder="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숙제제출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/&gt; &lt;/label&gt; &lt;/form&gt;</a:t>
            </a:r>
            <a:endParaRPr lang="ko-KR" sz="1100" b="1"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C73E-EE09-D124-8264-2DBAFCB79CCE}"/>
              </a:ext>
            </a:extLst>
          </p:cNvPr>
          <p:cNvSpPr txBox="1"/>
          <p:nvPr/>
        </p:nvSpPr>
        <p:spPr>
          <a:xfrm>
            <a:off x="765572" y="1337072"/>
            <a:ext cx="673774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max-width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태그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가질수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있는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최대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크기값</a:t>
            </a:r>
            <a:r>
              <a:rPr lang="en-US" altLang="ko-KR" sz="1500" dirty="0">
                <a:latin typeface="Malgun Gothic"/>
              </a:rPr>
              <a:t>.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화면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브라우저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커지더라도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지정된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크기보다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증가되지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않는다</a:t>
            </a:r>
            <a:r>
              <a:rPr lang="en-US" altLang="ko-KR" sz="1500" dirty="0">
                <a:latin typeface="Malgun Gothic"/>
              </a:rPr>
              <a:t>.</a:t>
            </a:r>
            <a:endParaRPr lang="en-US" sz="1500"/>
          </a:p>
          <a:p>
            <a:r>
              <a:rPr lang="ko-KR" altLang="en-US" sz="1500" dirty="0">
                <a:latin typeface="Malgun Gothic"/>
                <a:ea typeface="Malgun Gothic"/>
              </a:rPr>
              <a:t>즉</a:t>
            </a:r>
            <a:r>
              <a:rPr lang="en-US" altLang="ko-KR" sz="1500" dirty="0">
                <a:latin typeface="Malgun Gothic"/>
              </a:rPr>
              <a:t>, </a:t>
            </a:r>
            <a:r>
              <a:rPr lang="ko-KR" altLang="en-US" sz="1500" dirty="0">
                <a:latin typeface="Malgun Gothic"/>
                <a:ea typeface="Malgun Gothic"/>
              </a:rPr>
              <a:t>레이아웃의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적절하게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유지하고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싶을때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사용한다</a:t>
            </a:r>
            <a:r>
              <a:rPr lang="en-US" altLang="ko-KR" sz="1500" dirty="0">
                <a:latin typeface="Malgun Gothic"/>
              </a:rPr>
              <a:t>.</a:t>
            </a:r>
          </a:p>
          <a:p>
            <a:r>
              <a:rPr lang="en-US" altLang="ko-KR" sz="1500" b="1" dirty="0">
                <a:latin typeface="Malgun Gothic"/>
              </a:rPr>
              <a:t>min-width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태그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지켜져야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하는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최소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크기값을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지정하는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것이므로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내의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컨텐츠의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손상을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막을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있는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할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사용</a:t>
            </a:r>
            <a:r>
              <a:rPr lang="en-US" altLang="ko-KR" sz="1500" dirty="0">
                <a:latin typeface="Malgun Gothic"/>
              </a:rPr>
              <a:t>.</a:t>
            </a:r>
            <a:endParaRPr lang="en-US" sz="1500"/>
          </a:p>
          <a:p>
            <a:r>
              <a:rPr lang="ko-KR" altLang="en-US" sz="1500" dirty="0">
                <a:latin typeface="Malgun Gothic"/>
                <a:ea typeface="Malgun Gothic"/>
              </a:rPr>
              <a:t>즉</a:t>
            </a:r>
            <a:r>
              <a:rPr lang="en-US" altLang="ko-KR" sz="1500" dirty="0">
                <a:latin typeface="Malgun Gothic"/>
              </a:rPr>
              <a:t>, </a:t>
            </a:r>
            <a:r>
              <a:rPr lang="ko-KR" altLang="en-US" sz="1500" dirty="0">
                <a:latin typeface="Malgun Gothic"/>
                <a:ea typeface="Malgun Gothic"/>
              </a:rPr>
              <a:t>화면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브라우저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줄어들더라도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크기보다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줄어들지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않는다</a:t>
            </a:r>
            <a:r>
              <a:rPr lang="en-US" altLang="ko-KR" sz="1500" dirty="0">
                <a:latin typeface="Malgun Gothic"/>
              </a:rPr>
              <a:t>.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635E628-F846-AB3C-B476-ADF040EE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85" y="3204514"/>
            <a:ext cx="3481387" cy="12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27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1703117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000" dirty="0">
                <a:latin typeface="Malgun Gothic"/>
                <a:ea typeface="+mn-lt"/>
                <a:cs typeface="+mn-lt"/>
              </a:rPr>
              <a:t>Flexbox</a:t>
            </a:r>
            <a:endParaRPr lang="ko-KR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857307" y="5280082"/>
            <a:ext cx="463822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</a:t>
            </a:r>
            <a:r>
              <a:rPr lang="en-US" sz="1300" b="1" dirty="0">
                <a:ea typeface="+mn-lt"/>
                <a:cs typeface="+mn-lt"/>
              </a:rPr>
              <a:t>.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container { height: 400px; padding: 10px;</a:t>
            </a:r>
            <a:endParaRPr lang="en-US" altLang="ko-KR" sz="1300" b="1">
              <a:latin typeface="Malgun Gothic"/>
              <a:ea typeface="Malgun Gothic"/>
              <a:cs typeface="Times New Roman"/>
            </a:endParaRPr>
          </a:p>
          <a:p>
            <a:r>
              <a:rPr lang="en-US" sz="1300" b="1" dirty="0" err="1">
                <a:latin typeface="Malgun Gothic"/>
                <a:ea typeface="+mn-lt"/>
                <a:cs typeface="+mn-lt"/>
              </a:rPr>
              <a:t>background-color:darkblue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display:inline-flex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 </a:t>
            </a:r>
            <a:endParaRPr lang="en-US" altLang="ko-KR" sz="1300" b="1">
              <a:latin typeface="Malgun Gothic"/>
              <a:ea typeface="Malgun Gothic"/>
              <a:cs typeface="Times New Roman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.item { margin: 10px; padding: 20px;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background:aqua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</a:t>
            </a:r>
            <a:r>
              <a:rPr lang="en-US" altLang="ko-KR" sz="13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altLang="ko-KR" sz="13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946252" y="1768744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896542" y="3950493"/>
            <a:ext cx="291583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class="container"&gt;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item"&gt;Item 1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class="item"&gt;Item 2&lt;/div&gt;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item"&gt;Item 3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item"&gt;Item 4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C73E-EE09-D124-8264-2DBAFCB79CCE}"/>
              </a:ext>
            </a:extLst>
          </p:cNvPr>
          <p:cNvSpPr txBox="1"/>
          <p:nvPr/>
        </p:nvSpPr>
        <p:spPr>
          <a:xfrm>
            <a:off x="795338" y="1378744"/>
            <a:ext cx="673774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max-width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태그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가질수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있는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최대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</a:rPr>
              <a:t>크기값</a:t>
            </a:r>
            <a:r>
              <a:rPr lang="en-US" altLang="ko-KR" sz="1500" dirty="0">
                <a:latin typeface="Malgun Gothic"/>
              </a:rPr>
              <a:t>.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화면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브라우저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커지더라도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지정된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크기보다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증가되지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않는다</a:t>
            </a:r>
            <a:r>
              <a:rPr lang="en-US" altLang="ko-KR" sz="1500" dirty="0">
                <a:latin typeface="Malgun Gothic"/>
              </a:rPr>
              <a:t>.</a:t>
            </a:r>
            <a:endParaRPr lang="en-US" sz="1500"/>
          </a:p>
          <a:p>
            <a:r>
              <a:rPr lang="ko-KR" altLang="en-US" sz="1500" dirty="0">
                <a:latin typeface="Malgun Gothic"/>
                <a:ea typeface="Malgun Gothic"/>
              </a:rPr>
              <a:t>즉</a:t>
            </a:r>
            <a:r>
              <a:rPr lang="en-US" altLang="ko-KR" sz="1500" dirty="0">
                <a:latin typeface="Malgun Gothic"/>
              </a:rPr>
              <a:t>, </a:t>
            </a:r>
            <a:r>
              <a:rPr lang="ko-KR" altLang="en-US" sz="1500" dirty="0">
                <a:latin typeface="Malgun Gothic"/>
                <a:ea typeface="Malgun Gothic"/>
              </a:rPr>
              <a:t>레이아웃의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적절하게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유지하고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싶을때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사용한다</a:t>
            </a:r>
            <a:r>
              <a:rPr lang="en-US" altLang="ko-KR" sz="1500" dirty="0">
                <a:latin typeface="Malgun Gothic"/>
              </a:rPr>
              <a:t>.</a:t>
            </a:r>
          </a:p>
          <a:p>
            <a:r>
              <a:rPr lang="en-US" altLang="ko-KR" sz="1500" b="1" dirty="0">
                <a:latin typeface="Malgun Gothic"/>
              </a:rPr>
              <a:t>min-width</a:t>
            </a:r>
          </a:p>
          <a:p>
            <a:r>
              <a:rPr lang="ko-KR" altLang="en-US" sz="1500" dirty="0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태그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지켜져야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하는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최소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크기값을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지정하는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것이므로</a:t>
            </a:r>
          </a:p>
          <a:p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내의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컨텐츠의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손상을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막을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있는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크기를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할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때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사용</a:t>
            </a:r>
            <a:r>
              <a:rPr lang="en-US" altLang="ko-KR" sz="1500" dirty="0">
                <a:latin typeface="Malgun Gothic"/>
              </a:rPr>
              <a:t>.</a:t>
            </a:r>
            <a:endParaRPr lang="en-US" sz="1500"/>
          </a:p>
          <a:p>
            <a:r>
              <a:rPr lang="ko-KR" altLang="en-US" sz="1500" dirty="0">
                <a:latin typeface="Malgun Gothic"/>
                <a:ea typeface="Malgun Gothic"/>
              </a:rPr>
              <a:t>즉</a:t>
            </a:r>
            <a:r>
              <a:rPr lang="en-US" altLang="ko-KR" sz="1500" dirty="0">
                <a:latin typeface="Malgun Gothic"/>
              </a:rPr>
              <a:t>, </a:t>
            </a:r>
            <a:r>
              <a:rPr lang="ko-KR" altLang="en-US" sz="1500" dirty="0">
                <a:latin typeface="Malgun Gothic"/>
                <a:ea typeface="Malgun Gothic"/>
              </a:rPr>
              <a:t>화면</a:t>
            </a:r>
            <a:r>
              <a:rPr lang="en-US" altLang="ko-KR" sz="1500" dirty="0">
                <a:latin typeface="Malgun Gothic"/>
              </a:rPr>
              <a:t>(</a:t>
            </a:r>
            <a:r>
              <a:rPr lang="ko-KR" altLang="en-US" sz="1500" dirty="0">
                <a:latin typeface="Malgun Gothic"/>
                <a:ea typeface="Malgun Gothic"/>
              </a:rPr>
              <a:t>브라우저</a:t>
            </a:r>
            <a:r>
              <a:rPr lang="en-US" altLang="ko-KR" sz="1500" dirty="0">
                <a:latin typeface="Malgun Gothic"/>
              </a:rPr>
              <a:t>)</a:t>
            </a:r>
            <a:r>
              <a:rPr lang="ko-KR" altLang="en-US" sz="1500" dirty="0">
                <a:latin typeface="Malgun Gothic"/>
                <a:ea typeface="Malgun Gothic"/>
              </a:rPr>
              <a:t>의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줄어들더라도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err="1">
                <a:latin typeface="Malgun Gothic"/>
                <a:ea typeface="Malgun Gothic"/>
              </a:rPr>
              <a:t>엘리먼트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크기는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지정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크기보다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줄어들지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않는다</a:t>
            </a:r>
            <a:r>
              <a:rPr lang="en-US" altLang="ko-KR" sz="1500" dirty="0">
                <a:latin typeface="Malgun Gothic"/>
              </a:rPr>
              <a:t>.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71910E2-4700-1E7F-FBF3-2091655C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041" y="2393318"/>
            <a:ext cx="2743200" cy="24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39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93866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3000" b="1" dirty="0">
                <a:latin typeface="Malgun Gothic"/>
                <a:ea typeface="Malgun Gothic"/>
                <a:cs typeface="+mn-lt"/>
              </a:rPr>
              <a:t>리스트로 메뉴 만들기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898979" y="5280082"/>
            <a:ext cx="5251391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.#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menubar:hover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background:olive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 #menubar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margin: 0; padding: 0; width: 567px; } #menubar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li { display: inline;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list-style-type:none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padding: 0 15px; } #menubar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li a { color: white;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text-decoration:none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 #menubar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li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a:hover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color:violet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</a:t>
            </a:r>
            <a:r>
              <a:rPr lang="en-US" altLang="ko-KR" sz="13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altLang="ko-KR" sz="13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6213893" y="3495150"/>
            <a:ext cx="1189749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842964" y="3926680"/>
            <a:ext cx="462438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&lt;nav id="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menubar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&gt;&lt;li&gt;&lt;a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ko-KR" altLang="en-US" sz="1300" b="1" dirty="0" err="1">
                <a:latin typeface="Malgun Gothic"/>
                <a:ea typeface="Malgun Gothic"/>
                <a:cs typeface="+mn-lt"/>
              </a:rPr>
              <a:t>모줄까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?&lt;/a&gt;&lt;/li&gt;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&lt;li&gt;&lt;a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아메리카노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&lt;/a&gt;&lt;/li&gt;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&lt;li&gt;&lt;a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카푸치노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&lt;/a&gt;&lt;/li&gt;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&lt;li&gt;&lt;a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카페라떼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&lt;/a&gt;&lt;/li&gt;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&lt;li&gt;&lt;a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다른거주문해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&lt;/a&gt;&lt;/li&gt; &lt;/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&gt;&lt;/nav&gt;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C73E-EE09-D124-8264-2DBAFCB79CCE}"/>
              </a:ext>
            </a:extLst>
          </p:cNvPr>
          <p:cNvSpPr txBox="1"/>
          <p:nvPr/>
        </p:nvSpPr>
        <p:spPr>
          <a:xfrm>
            <a:off x="604838" y="1402556"/>
            <a:ext cx="6094809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  <a:ea typeface="+mn-lt"/>
                <a:cs typeface="Times New Roman"/>
              </a:rPr>
              <a:t>max-width</a:t>
            </a:r>
            <a:endParaRPr lang="ko-KR" altLang="en-US"/>
          </a:p>
          <a:p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엘리먼트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태그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)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가질수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있는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최대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  <a:cs typeface="Times New Roman"/>
              </a:rPr>
              <a:t>크기값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.</a:t>
            </a:r>
            <a:endParaRPr lang="en-US" altLang="ko-KR"/>
          </a:p>
          <a:p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화면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브라우저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)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커지더라도</a:t>
            </a:r>
            <a:endParaRPr lang="en-US"/>
          </a:p>
          <a:p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엘리먼트의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지정된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크기보다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증가되지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않는다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.</a:t>
            </a:r>
            <a:endParaRPr lang="en-US" sz="1500">
              <a:ea typeface="+mn-lt"/>
              <a:cs typeface="Times New Roman"/>
            </a:endParaRPr>
          </a:p>
          <a:p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즉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,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레이아웃의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크기를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적절하게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유지하고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싶을때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사용한다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.</a:t>
            </a:r>
            <a:endParaRPr lang="en-US"/>
          </a:p>
          <a:p>
            <a:r>
              <a:rPr lang="en-US" altLang="ko-KR" sz="1500" b="1" dirty="0">
                <a:latin typeface="Malgun Gothic"/>
                <a:ea typeface="+mn-lt"/>
                <a:cs typeface="Times New Roman"/>
              </a:rPr>
              <a:t>min-width</a:t>
            </a:r>
            <a:endParaRPr lang="en-US"/>
          </a:p>
          <a:p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엘리먼트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태그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)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지켜져야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하는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최소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크기값을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지정하는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것이므로</a:t>
            </a:r>
            <a:endParaRPr lang="en-US"/>
          </a:p>
          <a:p>
            <a:r>
              <a:rPr lang="ko-KR" altLang="en-US" sz="1500" err="1">
                <a:latin typeface="Malgun Gothic"/>
                <a:ea typeface="Malgun Gothic"/>
                <a:cs typeface="Times New Roman"/>
              </a:rPr>
              <a:t>엘리먼트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내의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컨텐츠의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손상을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막을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있는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크기를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지정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할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때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사용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.</a:t>
            </a:r>
            <a:endParaRPr lang="en-US" sz="1500">
              <a:ea typeface="+mn-lt"/>
              <a:cs typeface="Times New Roman"/>
            </a:endParaRPr>
          </a:p>
          <a:p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즉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,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화면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(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브라우저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)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의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줄어들더라도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  <a:cs typeface="Times New Roman"/>
              </a:rPr>
              <a:t>엘리먼트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크기는</a:t>
            </a:r>
            <a:endParaRPr lang="ko-KR" dirty="0">
              <a:latin typeface="함초롬돋움"/>
              <a:ea typeface="Malgun Gothic"/>
              <a:cs typeface="Times New Roman"/>
            </a:endParaRPr>
          </a:p>
          <a:p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지정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크기보다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줄어들지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Times New Roman"/>
              </a:rPr>
              <a:t>않는다</a:t>
            </a:r>
            <a:r>
              <a:rPr lang="en-US" altLang="ko-KR" sz="1500" dirty="0">
                <a:latin typeface="Malgun Gothic"/>
                <a:ea typeface="+mn-lt"/>
                <a:cs typeface="Times New Roman"/>
              </a:rPr>
              <a:t>.</a:t>
            </a:r>
            <a:endParaRPr lang="ko-KR"/>
          </a:p>
        </p:txBody>
      </p:sp>
      <p:pic>
        <p:nvPicPr>
          <p:cNvPr id="3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390A4BB-77D7-250A-8D43-174E4895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81" y="4000947"/>
            <a:ext cx="5142309" cy="4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671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Malgun Gothic"/>
                <a:ea typeface="Malgun Gothic"/>
                <a:cs typeface="+mn-lt"/>
              </a:rPr>
              <a:t>페이지</a:t>
            </a:r>
            <a:r>
              <a:rPr lang="en-US" altLang="ko-KR" sz="2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500" b="1" dirty="0">
                <a:latin typeface="Malgun Gothic"/>
                <a:ea typeface="Malgun Gothic"/>
                <a:cs typeface="+mn-lt"/>
              </a:rPr>
              <a:t>간의</a:t>
            </a:r>
            <a:r>
              <a:rPr lang="en-US" altLang="ko-KR" sz="2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500" b="1" dirty="0">
                <a:latin typeface="Malgun Gothic"/>
                <a:ea typeface="Malgun Gothic"/>
                <a:cs typeface="+mn-lt"/>
              </a:rPr>
              <a:t>링크</a:t>
            </a:r>
            <a:endParaRPr lang="ko-KR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50941" y="601931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1AFF8-C186-87B2-335C-7F0D626ACD5F}"/>
              </a:ext>
            </a:extLst>
          </p:cNvPr>
          <p:cNvSpPr txBox="1"/>
          <p:nvPr/>
        </p:nvSpPr>
        <p:spPr>
          <a:xfrm>
            <a:off x="682228" y="1533525"/>
            <a:ext cx="5940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</a:rPr>
              <a:t>index.html</a:t>
            </a:r>
            <a:r>
              <a:rPr lang="ko-KR" altLang="en-US" dirty="0">
                <a:latin typeface="Malgun Gothic"/>
                <a:ea typeface="Malgun Gothic"/>
              </a:rPr>
              <a:t>에</a:t>
            </a:r>
            <a:r>
              <a:rPr lang="en-US" altLang="ko-KR" dirty="0">
                <a:latin typeface="Malgun Gothic"/>
              </a:rPr>
              <a:t> </a:t>
            </a:r>
            <a:r>
              <a:rPr lang="en-US" altLang="ko-KR" dirty="0" err="1">
                <a:latin typeface="Malgun Gothic"/>
              </a:rPr>
              <a:t>Gangneung,Busan,Seoul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링크를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삽입한다</a:t>
            </a:r>
            <a:r>
              <a:rPr lang="en-US" altLang="ko-KR" dirty="0">
                <a:latin typeface="Malgun Gothic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957DA-588B-F3B1-B8A0-01C922FCCD89}"/>
              </a:ext>
            </a:extLst>
          </p:cNvPr>
          <p:cNvSpPr txBox="1"/>
          <p:nvPr/>
        </p:nvSpPr>
        <p:spPr>
          <a:xfrm>
            <a:off x="765572" y="2045494"/>
            <a:ext cx="5029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latin typeface="Malgun Gothic"/>
              </a:rPr>
              <a:t>&lt;</a:t>
            </a:r>
            <a:r>
              <a:rPr lang="en-US" altLang="ko-KR" sz="1200" b="1" dirty="0" err="1">
                <a:latin typeface="Malgun Gothic"/>
              </a:rPr>
              <a:t>ol</a:t>
            </a:r>
            <a:r>
              <a:rPr lang="en-US" altLang="ko-KR" sz="1200" b="1" dirty="0">
                <a:latin typeface="Malgun Gothic"/>
              </a:rPr>
              <a:t>&gt;&lt;li&gt;Index&lt;/li&gt; &lt;a </a:t>
            </a:r>
            <a:r>
              <a:rPr lang="en-US" altLang="ko-KR" sz="1200" b="1" dirty="0" err="1">
                <a:latin typeface="Malgun Gothic"/>
              </a:rPr>
              <a:t>href</a:t>
            </a:r>
            <a:r>
              <a:rPr lang="en-US" altLang="ko-KR" sz="1200" b="1" dirty="0">
                <a:latin typeface="Malgun Gothic"/>
              </a:rPr>
              <a:t>="/12_07/12_07_gangneung.html"&gt;&lt;li&gt;Gangneung&lt;/li&gt;&lt;/a&gt; &lt;a </a:t>
            </a:r>
            <a:r>
              <a:rPr lang="en-US" altLang="ko-KR" sz="1200" b="1" dirty="0" err="1">
                <a:latin typeface="Malgun Gothic"/>
              </a:rPr>
              <a:t>href</a:t>
            </a:r>
            <a:r>
              <a:rPr lang="en-US" altLang="ko-KR" sz="1200" b="1" dirty="0">
                <a:latin typeface="Malgun Gothic"/>
              </a:rPr>
              <a:t>="/12_07/12_07_busan.html"&gt;&lt;li&gt;Busan&lt;/li&gt;&lt;/a&gt; &lt;a </a:t>
            </a:r>
            <a:r>
              <a:rPr lang="en-US" altLang="ko-KR" sz="1200" b="1" dirty="0" err="1">
                <a:latin typeface="Malgun Gothic"/>
              </a:rPr>
              <a:t>href</a:t>
            </a:r>
            <a:r>
              <a:rPr lang="en-US" altLang="ko-KR" sz="1200" b="1" dirty="0">
                <a:latin typeface="Malgun Gothic"/>
              </a:rPr>
              <a:t>="/12_07/12_07_seoul.html"&gt;&lt;li&gt;Seoul&lt;/li&gt;&lt;/a&gt; &lt;/</a:t>
            </a:r>
            <a:r>
              <a:rPr lang="en-US" altLang="ko-KR" sz="1200" b="1" dirty="0" err="1">
                <a:latin typeface="Malgun Gothic"/>
              </a:rPr>
              <a:t>ol</a:t>
            </a:r>
            <a:r>
              <a:rPr lang="en-US" altLang="ko-KR" sz="1200" b="1" dirty="0">
                <a:latin typeface="Malgun Gothic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4E2C4-94BA-6CEB-372B-6CBF815334F8}"/>
              </a:ext>
            </a:extLst>
          </p:cNvPr>
          <p:cNvSpPr txBox="1"/>
          <p:nvPr/>
        </p:nvSpPr>
        <p:spPr>
          <a:xfrm>
            <a:off x="819150" y="3849290"/>
            <a:ext cx="40886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latin typeface="Malgun Gothic"/>
              </a:rPr>
              <a:t>li { font-size: 20px; font-weight: 700; }</a:t>
            </a:r>
            <a:endParaRPr lang="ko-KR" b="1"/>
          </a:p>
          <a:p>
            <a:r>
              <a:rPr lang="en-US" altLang="ko-KR" sz="1200" b="1" dirty="0">
                <a:latin typeface="Malgun Gothic"/>
              </a:rPr>
              <a:t>.image, .img1 { width: 500px; border:1px solid black; }</a:t>
            </a:r>
            <a:endParaRPr lang="en-US" b="1">
              <a:latin typeface="함초롬돋움"/>
            </a:endParaRPr>
          </a:p>
          <a:p>
            <a:r>
              <a:rPr lang="en-US" altLang="ko-KR" sz="1200" b="1" dirty="0">
                <a:latin typeface="Malgun Gothic"/>
              </a:rPr>
              <a:t>a { </a:t>
            </a:r>
            <a:r>
              <a:rPr lang="en-US" altLang="ko-KR" sz="1200" b="1" dirty="0" err="1">
                <a:latin typeface="Malgun Gothic"/>
              </a:rPr>
              <a:t>text-decoration:none</a:t>
            </a:r>
            <a:r>
              <a:rPr lang="en-US" altLang="ko-KR" sz="1200" b="1" dirty="0">
                <a:latin typeface="Malgun Gothic"/>
              </a:rPr>
              <a:t>; }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13999-4771-9C18-D76D-6575C5192E0F}"/>
              </a:ext>
            </a:extLst>
          </p:cNvPr>
          <p:cNvSpPr txBox="1"/>
          <p:nvPr/>
        </p:nvSpPr>
        <p:spPr>
          <a:xfrm>
            <a:off x="819150" y="3081337"/>
            <a:ext cx="43386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Malgun Gothic"/>
                <a:ea typeface="Malgun Gothic"/>
              </a:rPr>
              <a:t>외부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스타일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시트</a:t>
            </a:r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600" dirty="0">
                <a:latin typeface="Malgun Gothic"/>
              </a:rPr>
              <a:t>,</a:t>
            </a:r>
            <a:r>
              <a:rPr lang="ko-KR" altLang="en-US" sz="1600" dirty="0">
                <a:latin typeface="Malgun Gothic"/>
                <a:ea typeface="Malgun Gothic"/>
              </a:rPr>
              <a:t>을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이용을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해서</a:t>
            </a:r>
            <a:r>
              <a:rPr lang="en-US" altLang="ko-KR" sz="1600" dirty="0">
                <a:latin typeface="Malgun Gothic"/>
              </a:rPr>
              <a:t> .image, .img1 </a:t>
            </a:r>
            <a:r>
              <a:rPr lang="ko-KR" altLang="en-US" sz="1600" dirty="0">
                <a:latin typeface="Malgun Gothic"/>
                <a:ea typeface="Malgun Gothic"/>
              </a:rPr>
              <a:t>같이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적용</a:t>
            </a:r>
            <a:endParaRPr lang="en-US" altLang="ko-KR" sz="1600">
              <a:latin typeface="Malgun Gothic"/>
              <a:ea typeface="Malgun Gothic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EA71273-B0A9-11BE-3109-45DF7D20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28" y="3148174"/>
            <a:ext cx="2743200" cy="2145182"/>
          </a:xfrm>
          <a:prstGeom prst="rect">
            <a:avLst/>
          </a:prstGeom>
        </p:spPr>
      </p:pic>
      <p:pic>
        <p:nvPicPr>
          <p:cNvPr id="11" name="그림 12" descr="텍스트, 하늘, 실외, 선박이(가) 표시된 사진&#10;&#10;자동 생성된 설명">
            <a:extLst>
              <a:ext uri="{FF2B5EF4-FFF2-40B4-BE49-F238E27FC236}">
                <a16:creationId xmlns:a16="http://schemas.microsoft.com/office/drawing/2014/main" id="{A8C57FEF-F77A-18A9-0AB1-D16822F1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4" y="1157683"/>
            <a:ext cx="2249093" cy="1518445"/>
          </a:xfrm>
          <a:prstGeom prst="rect">
            <a:avLst/>
          </a:prstGeom>
        </p:spPr>
      </p:pic>
      <p:pic>
        <p:nvPicPr>
          <p:cNvPr id="13" name="그림 15" descr="텍스트, 하늘, 실외, 도시이(가) 표시된 사진&#10;&#10;자동 생성된 설명">
            <a:extLst>
              <a:ext uri="{FF2B5EF4-FFF2-40B4-BE49-F238E27FC236}">
                <a16:creationId xmlns:a16="http://schemas.microsoft.com/office/drawing/2014/main" id="{70F7BFAD-FCFE-8AEA-707D-7AF1F994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48" y="2749569"/>
            <a:ext cx="1981201" cy="1513645"/>
          </a:xfrm>
          <a:prstGeom prst="rect">
            <a:avLst/>
          </a:prstGeom>
        </p:spPr>
      </p:pic>
      <p:pic>
        <p:nvPicPr>
          <p:cNvPr id="16" name="그림 16" descr="하늘, 도시, 다른, 다채로운이(가) 표시된 사진&#10;&#10;자동 생성된 설명">
            <a:extLst>
              <a:ext uri="{FF2B5EF4-FFF2-40B4-BE49-F238E27FC236}">
                <a16:creationId xmlns:a16="http://schemas.microsoft.com/office/drawing/2014/main" id="{2D4FF1AC-85A6-FEE4-C9E4-3989765B1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15" y="4450749"/>
            <a:ext cx="2058591" cy="184389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D6A0A30-D25D-2F3C-C404-511D18361BBF}"/>
              </a:ext>
            </a:extLst>
          </p:cNvPr>
          <p:cNvCxnSpPr/>
          <p:nvPr/>
        </p:nvCxnSpPr>
        <p:spPr>
          <a:xfrm flipV="1">
            <a:off x="6686550" y="2320527"/>
            <a:ext cx="771524" cy="1038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D9E9D57-6D00-EEEC-49C0-2C1914CB5D74}"/>
              </a:ext>
            </a:extLst>
          </p:cNvPr>
          <p:cNvCxnSpPr>
            <a:cxnSpLocks/>
          </p:cNvCxnSpPr>
          <p:nvPr/>
        </p:nvCxnSpPr>
        <p:spPr>
          <a:xfrm>
            <a:off x="6585346" y="3840955"/>
            <a:ext cx="1134665" cy="158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C779D8-B62A-BDBD-31C8-2EB31A5FFF42}"/>
              </a:ext>
            </a:extLst>
          </p:cNvPr>
          <p:cNvCxnSpPr>
            <a:cxnSpLocks/>
          </p:cNvCxnSpPr>
          <p:nvPr/>
        </p:nvCxnSpPr>
        <p:spPr>
          <a:xfrm>
            <a:off x="6263876" y="4251720"/>
            <a:ext cx="1313258" cy="575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929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 err="1">
                <a:latin typeface="Malgun Gothic"/>
                <a:ea typeface="Malgun Gothic"/>
              </a:rPr>
              <a:t>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80707" y="17806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1AFF8-C186-87B2-335C-7F0D626ACD5F}"/>
              </a:ext>
            </a:extLst>
          </p:cNvPr>
          <p:cNvSpPr txBox="1"/>
          <p:nvPr/>
        </p:nvSpPr>
        <p:spPr>
          <a:xfrm>
            <a:off x="717947" y="1444228"/>
            <a:ext cx="24514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Malgun Gothic"/>
                <a:ea typeface="+mn-lt"/>
                <a:cs typeface="+mn-lt"/>
              </a:rPr>
              <a:t>relative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(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상대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배치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)</a:t>
            </a:r>
            <a:endParaRPr lang="ko-KR" altLang="en-US" b="1">
              <a:latin typeface="Malgun Gothic"/>
              <a:ea typeface="Malgun Gothic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957DA-588B-F3B1-B8A0-01C922FCCD89}"/>
              </a:ext>
            </a:extLst>
          </p:cNvPr>
          <p:cNvSpPr txBox="1"/>
          <p:nvPr/>
        </p:nvSpPr>
        <p:spPr>
          <a:xfrm>
            <a:off x="997744" y="2670573"/>
            <a:ext cx="5029200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상대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배치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, relative&lt;/h3&gt;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&lt;div&gt;T&lt;/div&gt;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 id="down"&gt;h&lt;/div&gt;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&lt;div&gt;a&lt;/div&gt;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&lt;div&gt;n&lt;/div&gt;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 id="up"&gt;k&lt;/div&gt;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&lt;div&gt;s&lt;/div&gt;</a:t>
            </a:r>
            <a:endParaRPr lang="ko-KR" sz="15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4E2C4-94BA-6CEB-372B-6CBF815334F8}"/>
              </a:ext>
            </a:extLst>
          </p:cNvPr>
          <p:cNvSpPr txBox="1"/>
          <p:nvPr/>
        </p:nvSpPr>
        <p:spPr>
          <a:xfrm>
            <a:off x="1051322" y="4486274"/>
            <a:ext cx="5767386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&lt;style&gt; div { display: inline-block; height: 50px; width: 50px; border:1px solid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lightgray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text-align: center; color: white;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background:red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500" b="1">
              <a:latin typeface="Malgun Gothic"/>
              <a:ea typeface="Malgun Gothic"/>
              <a:cs typeface="Times New Roman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#down:hover { position: relative; left: 20px; top: 20px;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background:green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500" b="1">
              <a:latin typeface="Malgun Gothic"/>
              <a:ea typeface="Malgun Gothic"/>
              <a:cs typeface="Times New Roman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#up:hover { position: relative; right: 20px; bottom: 20px;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background:green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 &lt;/style&gt;</a:t>
            </a:r>
            <a:endParaRPr lang="ko-KR" sz="1500" b="1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DE2AA-F3B5-60E5-648C-39E57FC9CAE4}"/>
              </a:ext>
            </a:extLst>
          </p:cNvPr>
          <p:cNvSpPr txBox="1"/>
          <p:nvPr/>
        </p:nvSpPr>
        <p:spPr>
          <a:xfrm>
            <a:off x="765572" y="1920478"/>
            <a:ext cx="51542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Malgun Gothic"/>
              </a:rPr>
              <a:t>normal flow</a:t>
            </a:r>
            <a:r>
              <a:rPr lang="ko-KR" altLang="en-US" sz="1600" dirty="0">
                <a:latin typeface="Malgun Gothic"/>
                <a:ea typeface="Malgun Gothic"/>
              </a:rPr>
              <a:t>의</a:t>
            </a:r>
            <a:r>
              <a:rPr lang="en-US" altLang="ko-KR" sz="1600" dirty="0">
                <a:latin typeface="Malgun Gothic"/>
              </a:rPr>
              <a:t> '</a:t>
            </a:r>
            <a:r>
              <a:rPr lang="ko-KR" altLang="en-US" sz="1600" dirty="0">
                <a:latin typeface="Malgun Gothic"/>
                <a:ea typeface="Malgun Gothic"/>
              </a:rPr>
              <a:t>기본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위치</a:t>
            </a:r>
            <a:r>
              <a:rPr lang="en-US" altLang="ko-KR" sz="1600" dirty="0">
                <a:latin typeface="Malgun Gothic"/>
              </a:rPr>
              <a:t>'</a:t>
            </a:r>
            <a:r>
              <a:rPr lang="ko-KR" altLang="en-US" sz="1600" dirty="0">
                <a:latin typeface="Malgun Gothic"/>
                <a:ea typeface="Malgun Gothic"/>
              </a:rPr>
              <a:t>에서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en-US" altLang="ko-KR" sz="1600" dirty="0" err="1">
                <a:latin typeface="Malgun Gothic"/>
              </a:rPr>
              <a:t>left,right</a:t>
            </a:r>
            <a:r>
              <a:rPr lang="en-US" altLang="ko-KR" sz="1600" dirty="0">
                <a:latin typeface="Malgun Gothic"/>
              </a:rPr>
              <a:t>, bottom, right</a:t>
            </a:r>
            <a:endParaRPr lang="en-US" altLang="ko-KR" sz="1600" dirty="0">
              <a:latin typeface="Malgun Gothic"/>
              <a:ea typeface="Malgun Gothic"/>
            </a:endParaRPr>
          </a:p>
          <a:p>
            <a:r>
              <a:rPr lang="ko-KR" altLang="en-US" sz="1600" dirty="0">
                <a:latin typeface="Malgun Gothic"/>
                <a:ea typeface="Malgun Gothic"/>
              </a:rPr>
              <a:t>프로퍼티의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값만큼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이동한</a:t>
            </a:r>
            <a:r>
              <a:rPr lang="en-US" altLang="ko-KR" sz="1600" dirty="0">
                <a:latin typeface="Malgun Gothic"/>
              </a:rPr>
              <a:t> '</a:t>
            </a:r>
            <a:r>
              <a:rPr lang="ko-KR" altLang="en-US" sz="1600" dirty="0">
                <a:latin typeface="Malgun Gothic"/>
                <a:ea typeface="Malgun Gothic"/>
              </a:rPr>
              <a:t>상대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위치</a:t>
            </a:r>
            <a:r>
              <a:rPr lang="en-US" altLang="ko-KR" sz="1600" dirty="0">
                <a:latin typeface="Malgun Gothic"/>
              </a:rPr>
              <a:t>'</a:t>
            </a:r>
            <a:r>
              <a:rPr lang="ko-KR" altLang="en-US" sz="1600" dirty="0">
                <a:latin typeface="Malgun Gothic"/>
                <a:ea typeface="Malgun Gothic"/>
              </a:rPr>
              <a:t>에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배치</a:t>
            </a:r>
            <a:endParaRPr lang="en-US" altLang="ko-KR" sz="1600">
              <a:latin typeface="Malgun Gothic"/>
              <a:ea typeface="Malgun Gothic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1652C39C-F8AF-8319-B2A7-0878DBEF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072" y="2824345"/>
            <a:ext cx="3540919" cy="1548641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E2F434D2-E01F-694A-5917-B70425D3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4529653"/>
            <a:ext cx="3487340" cy="147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219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3000" b="1" dirty="0" err="1">
                <a:latin typeface="Malgun Gothic"/>
                <a:ea typeface="Malgun Gothic"/>
                <a:cs typeface="+mn-lt"/>
              </a:rPr>
              <a:t>animation</a:t>
            </a:r>
            <a:endParaRPr lang="ko-KR" sz="3000" b="1">
              <a:latin typeface="Malgun Gothic"/>
              <a:ea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31AE2-BD23-9DA5-2888-534BB7D6A3FC}"/>
              </a:ext>
            </a:extLst>
          </p:cNvPr>
          <p:cNvSpPr txBox="1"/>
          <p:nvPr/>
        </p:nvSpPr>
        <p:spPr>
          <a:xfrm>
            <a:off x="825103" y="1587103"/>
            <a:ext cx="29098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에니메이션</a:t>
            </a:r>
            <a:r>
              <a:rPr lang="en-US" altLang="ko-KR" b="1" dirty="0"/>
              <a:t> </a:t>
            </a:r>
            <a:r>
              <a:rPr lang="ko-KR" altLang="en-US" b="1" dirty="0" err="1"/>
              <a:t>어노테이션</a:t>
            </a:r>
            <a:endParaRPr lang="en-US" altLang="ko-KR" b="1" dirty="0" err="1"/>
          </a:p>
          <a:p>
            <a:r>
              <a:rPr lang="en-US" altLang="ko-KR" dirty="0"/>
              <a:t>from : </a:t>
            </a:r>
            <a:r>
              <a:rPr lang="ko-KR" altLang="en-US" dirty="0"/>
              <a:t>시작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r>
              <a:rPr lang="en-US" altLang="ko-KR"/>
              <a:t>to : </a:t>
            </a:r>
            <a:r>
              <a:rPr lang="ko-KR" altLang="en-US" dirty="0"/>
              <a:t>애니메이션</a:t>
            </a:r>
            <a:r>
              <a:rPr lang="en-US" altLang="ko-KR" dirty="0"/>
              <a:t> </a:t>
            </a:r>
            <a:r>
              <a:rPr lang="ko-KR" altLang="en-US" dirty="0"/>
              <a:t>종료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DB01-70CA-6D10-A3DC-6877D68923FB}"/>
              </a:ext>
            </a:extLst>
          </p:cNvPr>
          <p:cNvSpPr txBox="1"/>
          <p:nvPr/>
        </p:nvSpPr>
        <p:spPr>
          <a:xfrm>
            <a:off x="920353" y="2605087"/>
            <a:ext cx="38742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 &lt;style&gt;</a:t>
            </a:r>
            <a:endParaRPr lang="ko-KR" altLang="en-US" sz="1600"/>
          </a:p>
          <a:p>
            <a:r>
              <a:rPr lang="en-US" altLang="ko-KR" sz="1600" b="1" dirty="0">
                <a:latin typeface="Malgun Gothic"/>
              </a:rPr>
              <a:t>@keyframes bomb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{ from { font-size: 500%;}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to { font-size: 100%;} }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h3 {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 err="1">
                <a:latin typeface="Malgun Gothic"/>
              </a:rPr>
              <a:t>animation-name:bomb</a:t>
            </a:r>
            <a:r>
              <a:rPr lang="en-US" altLang="ko-KR" sz="1600" b="1" dirty="0">
                <a:latin typeface="Malgun Gothic"/>
              </a:rPr>
              <a:t>;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animation-duration: 1s;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animation-iteration-count: infinite; }</a:t>
            </a:r>
            <a:endParaRPr lang="en-US" sz="1600" dirty="0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&lt;/style&gt;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9E5F8-059A-F07B-080B-676328CC30B8}"/>
              </a:ext>
            </a:extLst>
          </p:cNvPr>
          <p:cNvSpPr txBox="1"/>
          <p:nvPr/>
        </p:nvSpPr>
        <p:spPr>
          <a:xfrm>
            <a:off x="866775" y="5045869"/>
            <a:ext cx="59578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</a:rPr>
              <a:t>&lt;h3&gt;</a:t>
            </a:r>
            <a:r>
              <a:rPr lang="ko-KR" altLang="en-US" b="1" dirty="0">
                <a:latin typeface="Malgun Gothic"/>
                <a:ea typeface="Malgun Gothic"/>
              </a:rPr>
              <a:t>꽝</a:t>
            </a:r>
            <a:r>
              <a:rPr lang="en-US" altLang="ko-KR" b="1" dirty="0">
                <a:latin typeface="Malgun Gothic"/>
              </a:rPr>
              <a:t>!&lt;/h3&gt; &lt;</a:t>
            </a:r>
            <a:r>
              <a:rPr lang="en-US" altLang="ko-KR" b="1" dirty="0" err="1">
                <a:latin typeface="Malgun Gothic"/>
              </a:rPr>
              <a:t>hr</a:t>
            </a:r>
            <a:r>
              <a:rPr lang="en-US" altLang="ko-KR" b="1" dirty="0">
                <a:latin typeface="Malgun Gothic"/>
              </a:rPr>
              <a:t> /&gt;</a:t>
            </a:r>
            <a:endParaRPr lang="ko-KR" altLang="en-US" b="1" dirty="0">
              <a:latin typeface="Malgun Gothic"/>
              <a:ea typeface="Malgun Gothic"/>
            </a:endParaRPr>
          </a:p>
          <a:p>
            <a:r>
              <a:rPr lang="en-US" altLang="ko-KR" b="1" dirty="0">
                <a:latin typeface="Malgun Gothic"/>
              </a:rPr>
              <a:t>&lt;p&gt;</a:t>
            </a:r>
            <a:r>
              <a:rPr lang="ko-KR" altLang="en-US" b="1" dirty="0">
                <a:latin typeface="Malgun Gothic"/>
                <a:ea typeface="Malgun Gothic"/>
              </a:rPr>
              <a:t>꽝</a:t>
            </a:r>
            <a:r>
              <a:rPr lang="en-US" altLang="ko-KR" b="1" dirty="0">
                <a:latin typeface="Malgun Gothic"/>
              </a:rPr>
              <a:t>! </a:t>
            </a:r>
            <a:r>
              <a:rPr lang="ko-KR" altLang="en-US" b="1" dirty="0">
                <a:latin typeface="Malgun Gothic"/>
                <a:ea typeface="Malgun Gothic"/>
              </a:rPr>
              <a:t>글자가</a:t>
            </a:r>
            <a:r>
              <a:rPr lang="en-US" altLang="ko-KR" b="1" dirty="0">
                <a:latin typeface="Malgun Gothic"/>
              </a:rPr>
              <a:t> 3</a:t>
            </a:r>
            <a:r>
              <a:rPr lang="ko-KR" altLang="en-US" b="1" dirty="0">
                <a:latin typeface="Malgun Gothic"/>
                <a:ea typeface="Malgun Gothic"/>
              </a:rPr>
              <a:t>초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동안</a:t>
            </a:r>
            <a:r>
              <a:rPr lang="en-US" altLang="ko-KR" b="1" dirty="0">
                <a:latin typeface="Malgun Gothic"/>
              </a:rPr>
              <a:t> 500%</a:t>
            </a:r>
            <a:r>
              <a:rPr lang="ko-KR" altLang="en-US" b="1" dirty="0">
                <a:latin typeface="Malgun Gothic"/>
                <a:ea typeface="Malgun Gothic"/>
              </a:rPr>
              <a:t>에서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시작하여</a:t>
            </a:r>
            <a:r>
              <a:rPr lang="en-US" altLang="ko-KR" b="1" dirty="0">
                <a:latin typeface="Malgun Gothic"/>
              </a:rPr>
              <a:t> 100%</a:t>
            </a:r>
            <a:r>
              <a:rPr lang="ko-KR" altLang="en-US" b="1" dirty="0">
                <a:latin typeface="Malgun Gothic"/>
                <a:ea typeface="Malgun Gothic"/>
              </a:rPr>
              <a:t>로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바뀌는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 err="1">
                <a:latin typeface="Malgun Gothic"/>
                <a:ea typeface="Malgun Gothic"/>
              </a:rPr>
              <a:t>에니메이션입니다</a:t>
            </a:r>
            <a:r>
              <a:rPr lang="en-US" altLang="ko-KR" b="1" dirty="0">
                <a:latin typeface="Malgun Gothic"/>
              </a:rPr>
              <a:t>. </a:t>
            </a:r>
            <a:r>
              <a:rPr lang="ko-KR" altLang="en-US" b="1" dirty="0">
                <a:latin typeface="Malgun Gothic"/>
                <a:ea typeface="Malgun Gothic"/>
              </a:rPr>
              <a:t>세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번</a:t>
            </a:r>
            <a:r>
              <a:rPr lang="en-US" altLang="ko-KR" b="1" dirty="0">
                <a:latin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반복합니다</a:t>
            </a:r>
            <a:r>
              <a:rPr lang="en-US" altLang="ko-KR" b="1" dirty="0">
                <a:latin typeface="Malgun Gothic"/>
              </a:rPr>
              <a:t>.&lt;/p&gt;</a:t>
            </a:r>
            <a:endParaRPr lang="en-US" b="1">
              <a:latin typeface="Malgun Gothic"/>
              <a:ea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836837-055F-8BC0-E5F2-34C3A8B96F6E}"/>
              </a:ext>
            </a:extLst>
          </p:cNvPr>
          <p:cNvSpPr txBox="1"/>
          <p:nvPr/>
        </p:nvSpPr>
        <p:spPr>
          <a:xfrm>
            <a:off x="6606801" y="1584197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26BB3D0-A85E-A718-97BA-C4AB2BC3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1" y="3135649"/>
            <a:ext cx="2481262" cy="1497530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C80904C-04EE-A17D-F57C-24C8C501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90" y="3195818"/>
            <a:ext cx="2743200" cy="883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D44D6A-9B2E-C666-2200-D5BABF449072}"/>
              </a:ext>
            </a:extLst>
          </p:cNvPr>
          <p:cNvSpPr txBox="1"/>
          <p:nvPr/>
        </p:nvSpPr>
        <p:spPr>
          <a:xfrm>
            <a:off x="5875734" y="2238375"/>
            <a:ext cx="4786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글자가 점점 작아지는 </a:t>
            </a:r>
            <a:r>
              <a:rPr lang="ko-KR" altLang="en-US" b="1" dirty="0" err="1">
                <a:latin typeface="Malgun Gothic"/>
                <a:ea typeface="Malgun Gothic"/>
              </a:rPr>
              <a:t>에니메이션이다</a:t>
            </a:r>
            <a:r>
              <a:rPr lang="ko-KR" altLang="en-US" b="1" dirty="0">
                <a:latin typeface="Malgun Gothic"/>
                <a:ea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095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1405462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3000" b="1" dirty="0">
                <a:latin typeface="Malgun Gothic"/>
                <a:ea typeface="+mn-lt"/>
                <a:cs typeface="+mn-lt"/>
              </a:rPr>
              <a:t>rotate</a:t>
            </a:r>
            <a:endParaRPr lang="ko-KR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29FDF-9308-9CA6-97C3-115BA9D6B665}"/>
              </a:ext>
            </a:extLst>
          </p:cNvPr>
          <p:cNvSpPr txBox="1"/>
          <p:nvPr/>
        </p:nvSpPr>
        <p:spPr>
          <a:xfrm>
            <a:off x="420291" y="1444227"/>
            <a:ext cx="7583089" cy="21698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dirty="0">
                <a:ea typeface="+mn-lt"/>
                <a:cs typeface="+mn-lt"/>
              </a:rPr>
              <a:t>rotate</a:t>
            </a:r>
            <a:r>
              <a:rPr lang="ko-KR" sz="1500" dirty="0">
                <a:ea typeface="+mn-lt"/>
                <a:cs typeface="+mn-lt"/>
              </a:rPr>
              <a:t>는 </a:t>
            </a:r>
            <a:r>
              <a:rPr lang="ko-KR" altLang="en-US" sz="1500" dirty="0">
                <a:ea typeface="+mn-lt"/>
                <a:cs typeface="+mn-lt"/>
              </a:rPr>
              <a:t>회전에 </a:t>
            </a:r>
            <a:r>
              <a:rPr lang="ko-KR" sz="1500" dirty="0">
                <a:ea typeface="+mn-lt"/>
                <a:cs typeface="+mn-lt"/>
              </a:rPr>
              <a:t>관한 것,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deg</a:t>
            </a:r>
            <a:r>
              <a:rPr lang="ko-KR" altLang="en-US" sz="1500" dirty="0" err="1">
                <a:ea typeface="+mn-lt"/>
                <a:cs typeface="+mn-lt"/>
              </a:rPr>
              <a:t>는</a:t>
            </a:r>
            <a:r>
              <a:rPr lang="ko-KR" sz="1500" dirty="0">
                <a:ea typeface="+mn-lt"/>
                <a:cs typeface="+mn-lt"/>
              </a:rPr>
              <a:t> 60</a:t>
            </a:r>
            <a:r>
              <a:rPr lang="ko-KR" altLang="en-US" sz="1500" dirty="0">
                <a:ea typeface="+mn-lt"/>
                <a:cs typeface="+mn-lt"/>
              </a:rPr>
              <a:t>분법</a:t>
            </a:r>
            <a:r>
              <a:rPr lang="ko-KR" sz="1500" dirty="0">
                <a:ea typeface="+mn-lt"/>
                <a:cs typeface="+mn-lt"/>
              </a:rPr>
              <a:t> 각도</a:t>
            </a:r>
            <a:endParaRPr lang="ko-KR" altLang="en-US" sz="1500"/>
          </a:p>
          <a:p>
            <a:r>
              <a:rPr lang="ko-KR" sz="1500" dirty="0">
                <a:ea typeface="+mn-lt"/>
                <a:cs typeface="+mn-lt"/>
              </a:rPr>
              <a:t>키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프레임</a:t>
            </a:r>
            <a:r>
              <a:rPr lang="ko-KR" altLang="en-US" sz="1500" dirty="0">
                <a:ea typeface="+mn-lt"/>
                <a:cs typeface="+mn-lt"/>
              </a:rPr>
              <a:t> 리스트가 </a:t>
            </a:r>
            <a:r>
              <a:rPr lang="ko-KR" altLang="en-US" sz="1500" dirty="0" err="1">
                <a:ea typeface="+mn-lt"/>
                <a:cs typeface="+mn-lt"/>
              </a:rPr>
              <a:t>유효하려면</a:t>
            </a:r>
            <a:r>
              <a:rPr lang="ko-KR" altLang="en-US" sz="1500" dirty="0">
                <a:ea typeface="+mn-lt"/>
                <a:cs typeface="+mn-lt"/>
              </a:rPr>
              <a:t> 최소한 </a:t>
            </a:r>
            <a:r>
              <a:rPr lang="en-US" altLang="ko-KR" sz="1500" dirty="0">
                <a:ea typeface="+mn-lt"/>
                <a:cs typeface="+mn-lt"/>
              </a:rPr>
              <a:t>0%</a:t>
            </a:r>
            <a:r>
              <a:rPr lang="ko-KR" altLang="en-US" sz="1500" dirty="0">
                <a:ea typeface="+mn-lt"/>
                <a:cs typeface="+mn-lt"/>
              </a:rPr>
              <a:t> 와</a:t>
            </a:r>
            <a:endParaRPr lang="en-US" sz="1500" dirty="0">
              <a:ea typeface="+mn-lt"/>
              <a:cs typeface="Times New Roman"/>
            </a:endParaRPr>
          </a:p>
          <a:p>
            <a:r>
              <a:rPr lang="en-US" altLang="ko-KR" sz="1500" dirty="0">
                <a:ea typeface="+mn-lt"/>
                <a:cs typeface="+mn-lt"/>
              </a:rPr>
              <a:t>100%</a:t>
            </a:r>
            <a:r>
              <a:rPr lang="ko-KR" altLang="en-US" sz="1500" dirty="0">
                <a:ea typeface="+mn-lt"/>
                <a:cs typeface="+mn-lt"/>
              </a:rPr>
              <a:t> 같은 시간에 대한 규칙은 포기해야 합니다</a:t>
            </a:r>
            <a:r>
              <a:rPr lang="en-US" altLang="ko-KR" sz="1500" dirty="0">
                <a:ea typeface="+mn-lt"/>
                <a:cs typeface="+mn-lt"/>
              </a:rPr>
              <a:t>.</a:t>
            </a:r>
            <a:endParaRPr lang="en-US" sz="1500"/>
          </a:p>
          <a:p>
            <a:r>
              <a:rPr lang="en-US" altLang="ko-KR" sz="1500" dirty="0">
                <a:ea typeface="+mn-lt"/>
                <a:cs typeface="+mn-lt"/>
              </a:rPr>
              <a:t>(%</a:t>
            </a:r>
            <a:r>
              <a:rPr lang="ko-KR" altLang="en-US" sz="1500" dirty="0">
                <a:ea typeface="+mn-lt"/>
                <a:cs typeface="+mn-lt"/>
              </a:rPr>
              <a:t>가 의미하는 것은 애니메이션의 시작과 끝 상태를 의미</a:t>
            </a:r>
            <a:r>
              <a:rPr lang="en-US" altLang="ko-KR" sz="1500" dirty="0">
                <a:ea typeface="+mn-lt"/>
                <a:cs typeface="+mn-lt"/>
              </a:rPr>
              <a:t>)</a:t>
            </a:r>
            <a:endParaRPr lang="ko-KR" altLang="en-US" sz="1500" dirty="0">
              <a:ea typeface="+mn-lt"/>
              <a:cs typeface="+mn-lt"/>
            </a:endParaRPr>
          </a:p>
          <a:p>
            <a:r>
              <a:rPr lang="ko-KR" altLang="en-US" sz="1500" dirty="0">
                <a:ea typeface="+mn-lt"/>
                <a:cs typeface="+mn-lt"/>
              </a:rPr>
              <a:t>개발자가 </a:t>
            </a:r>
            <a:r>
              <a:rPr lang="ko-KR" sz="1500" dirty="0">
                <a:ea typeface="+mn-lt"/>
                <a:cs typeface="+mn-lt"/>
              </a:rPr>
              <a:t>애니메이션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중간중간의 특정 지점들을 거칠 수 있는</a:t>
            </a:r>
            <a:endParaRPr lang="en-US" altLang="ko-KR" sz="1500" dirty="0">
              <a:ea typeface="+mn-lt"/>
              <a:cs typeface="Times New Roman"/>
            </a:endParaRPr>
          </a:p>
          <a:p>
            <a:r>
              <a:rPr lang="ko-KR" sz="1500" dirty="0">
                <a:ea typeface="+mn-lt"/>
                <a:cs typeface="+mn-lt"/>
              </a:rPr>
              <a:t>키프레임들을 설정함으로써</a:t>
            </a:r>
            <a:endParaRPr lang="en-US" sz="1500"/>
          </a:p>
          <a:p>
            <a:r>
              <a:rPr lang="ko-KR" sz="1500" dirty="0">
                <a:ea typeface="+mn-lt"/>
                <a:cs typeface="+mn-lt"/>
              </a:rPr>
              <a:t>CSS 애니메이션 과정의 중간 절차를 제어할 수 있게 합니다.</a:t>
            </a:r>
            <a:endParaRPr lang="ko-KR" sz="1500"/>
          </a:p>
          <a:p>
            <a:r>
              <a:rPr lang="ko-KR" altLang="en-US" sz="1500" dirty="0">
                <a:ea typeface="+mn-lt"/>
                <a:cs typeface="+mn-lt"/>
              </a:rPr>
              <a:t>이 룰은 브라우저가 자동으로 애니메이션을 처리하는 것보다</a:t>
            </a:r>
            <a:endParaRPr lang="en-US" sz="1500"/>
          </a:p>
          <a:p>
            <a:r>
              <a:rPr lang="ko-KR" sz="1500" dirty="0">
                <a:ea typeface="+mn-lt"/>
                <a:cs typeface="+mn-lt"/>
              </a:rPr>
              <a:t>더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세밀하게 중간 동작을 제어할 수 있다</a:t>
            </a:r>
            <a:endParaRPr 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4F817-DE37-041B-6161-595D8C48FF14}"/>
              </a:ext>
            </a:extLst>
          </p:cNvPr>
          <p:cNvSpPr txBox="1"/>
          <p:nvPr/>
        </p:nvSpPr>
        <p:spPr>
          <a:xfrm>
            <a:off x="652462" y="5278041"/>
            <a:ext cx="749379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&lt;h3&gt;</a:t>
            </a:r>
            <a:r>
              <a:rPr lang="ko-KR" altLang="en-US" sz="1300" b="1" dirty="0">
                <a:latin typeface="Malgun Gothic"/>
                <a:ea typeface="Malgun Gothic"/>
              </a:rPr>
              <a:t>어지러워요</a:t>
            </a:r>
            <a:r>
              <a:rPr lang="en-US" altLang="ko-KR" sz="1300" b="1" dirty="0">
                <a:latin typeface="Malgun Gothic"/>
              </a:rPr>
              <a:t>&lt;/h3&gt; &lt;</a:t>
            </a:r>
            <a:r>
              <a:rPr lang="en-US" altLang="ko-KR" sz="1300" b="1" dirty="0" err="1">
                <a:latin typeface="Malgun Gothic"/>
              </a:rPr>
              <a:t>hr</a:t>
            </a:r>
            <a:r>
              <a:rPr lang="en-US" altLang="ko-KR" sz="1300" b="1" dirty="0">
                <a:latin typeface="Malgun Gothic"/>
              </a:rPr>
              <a:t> /&gt;</a:t>
            </a:r>
            <a:endParaRPr lang="ko-KR" altLang="en-US" sz="1300" b="1" dirty="0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</a:t>
            </a:r>
            <a:r>
              <a:rPr lang="en-US" altLang="ko-KR" sz="1300" b="1" dirty="0" err="1">
                <a:latin typeface="Malgun Gothic"/>
              </a:rPr>
              <a:t>img</a:t>
            </a:r>
            <a:r>
              <a:rPr lang="en-US" altLang="ko-KR" sz="1300" b="1" dirty="0">
                <a:latin typeface="Malgun Gothic"/>
              </a:rPr>
              <a:t> id="</a:t>
            </a:r>
            <a:r>
              <a:rPr lang="en-US" altLang="ko-KR" sz="1300" b="1" dirty="0" err="1">
                <a:latin typeface="Malgun Gothic"/>
              </a:rPr>
              <a:t>tran</a:t>
            </a:r>
            <a:r>
              <a:rPr lang="en-US" altLang="ko-KR" sz="1300" b="1" dirty="0">
                <a:latin typeface="Malgun Gothic"/>
              </a:rPr>
              <a:t>" </a:t>
            </a:r>
            <a:r>
              <a:rPr lang="en-US" altLang="ko-KR" sz="1300" b="1" dirty="0" err="1">
                <a:latin typeface="Malgun Gothic"/>
              </a:rPr>
              <a:t>src</a:t>
            </a:r>
            <a:r>
              <a:rPr lang="en-US" altLang="ko-KR" sz="1300" b="1" dirty="0">
                <a:latin typeface="Malgun Gothic"/>
              </a:rPr>
              <a:t>="/media/spongbob.png" width="100" height="100" alt="animation"&gt;</a:t>
            </a:r>
            <a:endParaRPr lang="en-US" sz="1300" b="1">
              <a:latin typeface="Malgun Gothic"/>
              <a:ea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EC437-2591-F9A1-64F2-A685136D288B}"/>
              </a:ext>
            </a:extLst>
          </p:cNvPr>
          <p:cNvSpPr txBox="1"/>
          <p:nvPr/>
        </p:nvSpPr>
        <p:spPr>
          <a:xfrm>
            <a:off x="598885" y="4396978"/>
            <a:ext cx="7600949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 @keyframes </a:t>
            </a:r>
            <a:r>
              <a:rPr lang="en-US" altLang="ko-KR" sz="1300" b="1" dirty="0" err="1">
                <a:latin typeface="Malgun Gothic"/>
              </a:rPr>
              <a:t>imagerotation</a:t>
            </a:r>
            <a:r>
              <a:rPr lang="en-US" altLang="ko-KR" sz="1300" b="1" dirty="0">
                <a:latin typeface="Malgun Gothic"/>
              </a:rPr>
              <a:t> { 0% { transform: rotate(0deg);}</a:t>
            </a:r>
            <a:endParaRPr lang="ko-KR" altLang="en-US" dirty="0"/>
          </a:p>
          <a:p>
            <a:r>
              <a:rPr lang="en-US" altLang="ko-KR" sz="1300" b="1" dirty="0">
                <a:latin typeface="Malgun Gothic"/>
              </a:rPr>
              <a:t>100% { transform: rotate(360deg);}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>
                <a:latin typeface="Malgun Gothic"/>
              </a:rPr>
              <a:t>#tran { animation-name: </a:t>
            </a:r>
            <a:r>
              <a:rPr lang="en-US" altLang="ko-KR" sz="1300" b="1" dirty="0" err="1">
                <a:latin typeface="Malgun Gothic"/>
              </a:rPr>
              <a:t>imagerotation</a:t>
            </a:r>
            <a:r>
              <a:rPr lang="en-US" altLang="ko-KR" sz="1300" b="1" dirty="0">
                <a:latin typeface="Malgun Gothic"/>
              </a:rPr>
              <a:t>; animation-duration: 1s; animation-iteration-count: infinite; } &lt;/style&gt;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7941C-8DC4-B517-812E-8E8B917D8F23}"/>
              </a:ext>
            </a:extLst>
          </p:cNvPr>
          <p:cNvSpPr txBox="1"/>
          <p:nvPr/>
        </p:nvSpPr>
        <p:spPr>
          <a:xfrm>
            <a:off x="7672410" y="1292494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2B738-58C4-82C0-7516-7CA64C1E0C13}"/>
              </a:ext>
            </a:extLst>
          </p:cNvPr>
          <p:cNvSpPr txBox="1"/>
          <p:nvPr/>
        </p:nvSpPr>
        <p:spPr>
          <a:xfrm>
            <a:off x="6125765" y="1988344"/>
            <a:ext cx="4786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Malgun Gothic"/>
                <a:ea typeface="Malgun Gothic"/>
              </a:rPr>
              <a:t>이미지가 시계방향으로 하는 </a:t>
            </a:r>
            <a:r>
              <a:rPr lang="ko-KR" altLang="en-US" b="1" dirty="0" err="1">
                <a:latin typeface="Malgun Gothic"/>
                <a:ea typeface="Malgun Gothic"/>
              </a:rPr>
              <a:t>에니메이션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C106DD70-6C6D-7E30-E6AE-7F795C53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541" y="2505864"/>
            <a:ext cx="1737122" cy="1852223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60F0EB9-0675-160C-8A29-4B58C215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3" y="2483642"/>
            <a:ext cx="1764507" cy="19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316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2090072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3000" b="1" dirty="0">
                <a:latin typeface="Malgun Gothic"/>
              </a:rPr>
              <a:t>Table </a:t>
            </a:r>
            <a:r>
              <a:rPr lang="en-US" altLang="ko-KR" sz="3000" b="1" dirty="0" err="1">
                <a:latin typeface="Malgun Gothic"/>
              </a:rPr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038C4-475F-C763-BF32-AE9657742FBF}"/>
              </a:ext>
            </a:extLst>
          </p:cNvPr>
          <p:cNvSpPr txBox="1"/>
          <p:nvPr/>
        </p:nvSpPr>
        <p:spPr>
          <a:xfrm>
            <a:off x="1170385" y="1206103"/>
            <a:ext cx="325516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 &lt;h3&gt;1</a:t>
            </a:r>
            <a:r>
              <a:rPr lang="ko-KR" altLang="en-US" sz="1300" b="1" dirty="0">
                <a:latin typeface="Malgun Gothic"/>
                <a:ea typeface="Malgun Gothic"/>
              </a:rPr>
              <a:t>학기</a:t>
            </a:r>
            <a:r>
              <a:rPr lang="en-US" altLang="ko-KR" sz="1300" b="1" dirty="0">
                <a:latin typeface="Malgun Gothic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</a:rPr>
              <a:t>성적</a:t>
            </a:r>
            <a:r>
              <a:rPr lang="en-US" altLang="ko-KR" sz="1300" b="1" dirty="0">
                <a:latin typeface="Malgun Gothic"/>
              </a:rPr>
              <a:t>&lt;/h3&gt;</a:t>
            </a:r>
            <a:endParaRPr lang="ko-KR" altLang="en-US" sz="1300" b="1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&lt;table&gt;</a:t>
            </a:r>
            <a:endParaRPr lang="en-US" sz="1300" b="1" dirty="0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</a:t>
            </a:r>
            <a:r>
              <a:rPr lang="en-US" altLang="ko-KR" sz="1300" b="1" dirty="0" err="1">
                <a:latin typeface="Malgun Gothic"/>
              </a:rPr>
              <a:t>thead</a:t>
            </a:r>
            <a:r>
              <a:rPr lang="en-US" altLang="ko-KR" sz="1300" b="1" dirty="0">
                <a:latin typeface="Malgun Gothic"/>
              </a:rPr>
              <a:t>&gt;</a:t>
            </a:r>
            <a:endParaRPr lang="en-US" sz="1300" b="1" dirty="0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&lt;tr&gt;&lt;td&gt;</a:t>
            </a:r>
            <a:r>
              <a:rPr lang="ko-KR" altLang="en-US" sz="1300" b="1" dirty="0">
                <a:latin typeface="Malgun Gothic"/>
                <a:ea typeface="Malgun Gothic"/>
              </a:rPr>
              <a:t>이름</a:t>
            </a:r>
            <a:r>
              <a:rPr lang="en-US" altLang="ko-KR" sz="1300" b="1" dirty="0">
                <a:latin typeface="Malgun Gothic"/>
              </a:rPr>
              <a:t>&lt;/td&gt; &lt;td&gt;HTML&lt;/td&gt;&lt;td&gt;CSS&lt;/td&gt;&lt;/tr&gt;&lt;/</a:t>
            </a:r>
            <a:r>
              <a:rPr lang="en-US" altLang="ko-KR" sz="1300" b="1" dirty="0" err="1">
                <a:latin typeface="Malgun Gothic"/>
              </a:rPr>
              <a:t>thead</a:t>
            </a:r>
            <a:r>
              <a:rPr lang="en-US" altLang="ko-KR" sz="1300" b="1" dirty="0">
                <a:latin typeface="Malgun Gothic"/>
              </a:rPr>
              <a:t>&gt;</a:t>
            </a:r>
            <a:endParaRPr lang="en-US" sz="1300" b="1" dirty="0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</a:t>
            </a:r>
            <a:r>
              <a:rPr lang="en-US" altLang="ko-KR" sz="1300" b="1" dirty="0" err="1">
                <a:latin typeface="Malgun Gothic"/>
              </a:rPr>
              <a:t>tfoot</a:t>
            </a:r>
            <a:r>
              <a:rPr lang="en-US" altLang="ko-KR" sz="1300" b="1" dirty="0">
                <a:latin typeface="Malgun Gothic"/>
              </a:rPr>
              <a:t>&gt;&lt;tr&gt;&lt;td&gt;</a:t>
            </a:r>
            <a:r>
              <a:rPr lang="ko-KR" altLang="en-US" sz="1300" b="1" dirty="0">
                <a:latin typeface="Malgun Gothic"/>
                <a:ea typeface="Malgun Gothic"/>
              </a:rPr>
              <a:t>합</a:t>
            </a:r>
            <a:r>
              <a:rPr lang="en-US" altLang="ko-KR" sz="1300" b="1" dirty="0">
                <a:latin typeface="Malgun Gothic"/>
              </a:rPr>
              <a:t>&lt;/td&gt;&lt;td&gt;310&lt;/td&gt; &lt;td&gt;249&lt;/td&gt;&lt;/tr&gt;&lt;/</a:t>
            </a:r>
            <a:r>
              <a:rPr lang="en-US" altLang="ko-KR" sz="1300" b="1" dirty="0" err="1">
                <a:latin typeface="Malgun Gothic"/>
              </a:rPr>
              <a:t>tfoot</a:t>
            </a:r>
            <a:r>
              <a:rPr lang="en-US" altLang="ko-KR" sz="1300" b="1" dirty="0">
                <a:latin typeface="Malgun Gothic"/>
              </a:rPr>
              <a:t>&gt;</a:t>
            </a:r>
            <a:endParaRPr lang="en-US" sz="1300" b="1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</a:t>
            </a:r>
            <a:r>
              <a:rPr lang="en-US" altLang="ko-KR" sz="1300" b="1" err="1">
                <a:latin typeface="Malgun Gothic"/>
              </a:rPr>
              <a:t>tbody</a:t>
            </a:r>
            <a:r>
              <a:rPr lang="en-US" altLang="ko-KR" sz="1300" b="1" dirty="0">
                <a:latin typeface="Malgun Gothic"/>
              </a:rPr>
              <a:t>&lt;tr id="first"&gt; &lt;td&gt;</a:t>
            </a:r>
            <a:r>
              <a:rPr lang="ko-KR" altLang="en-US" sz="1300" b="1" err="1">
                <a:latin typeface="Malgun Gothic"/>
                <a:ea typeface="Malgun Gothic"/>
              </a:rPr>
              <a:t>박샘이</a:t>
            </a:r>
            <a:r>
              <a:rPr lang="en-US" altLang="ko-KR" sz="1300" b="1" dirty="0">
                <a:latin typeface="Malgun Gothic"/>
              </a:rPr>
              <a:t>&lt;/td&gt;&lt;td&gt;80&lt;/td&gt;&lt;td&gt;70&lt;/td&gt; &lt;/tr&gt;&lt;tr&gt;&lt;td&gt;</a:t>
            </a:r>
            <a:r>
              <a:rPr lang="ko-KR" altLang="en-US" sz="1300" b="1" dirty="0">
                <a:latin typeface="Malgun Gothic"/>
                <a:ea typeface="Malgun Gothic"/>
              </a:rPr>
              <a:t>홍길동</a:t>
            </a:r>
            <a:r>
              <a:rPr lang="en-US" altLang="ko-KR" sz="1300" b="1" dirty="0">
                <a:latin typeface="Malgun Gothic"/>
              </a:rPr>
              <a:t>&lt;/td&gt; &lt;td&gt;95&lt;/td&gt;&lt;td&gt;99&lt;/td&gt;&lt;/tr&gt;&lt;tr&gt; &lt;td&gt;</a:t>
            </a:r>
            <a:r>
              <a:rPr lang="ko-KR" altLang="en-US" sz="1300" b="1" err="1">
                <a:latin typeface="Malgun Gothic"/>
                <a:ea typeface="Malgun Gothic"/>
              </a:rPr>
              <a:t>문재롱</a:t>
            </a:r>
            <a:r>
              <a:rPr lang="en-US" altLang="ko-KR" sz="1300" b="1" dirty="0">
                <a:latin typeface="Malgun Gothic"/>
              </a:rPr>
              <a:t>&lt;/td&gt;&lt;td&gt;85&lt;/td&gt; &lt;td&gt;90&lt;/td&gt; &lt;/tr&gt; &lt;tr&gt;&lt;td&gt;</a:t>
            </a:r>
            <a:r>
              <a:rPr lang="ko-KR" altLang="en-US" sz="1300" b="1" dirty="0">
                <a:latin typeface="Malgun Gothic"/>
                <a:ea typeface="Malgun Gothic"/>
              </a:rPr>
              <a:t>김정은</a:t>
            </a:r>
            <a:r>
              <a:rPr lang="en-US" altLang="ko-KR" sz="1300" b="1" dirty="0">
                <a:latin typeface="Malgun Gothic"/>
              </a:rPr>
              <a:t>&lt;/td&gt;&lt;td&gt;50&lt;/td&gt;&lt;td&gt;40&lt;/td&gt; </a:t>
            </a:r>
            <a:r>
              <a:rPr lang="en-US" altLang="ko-KR" sz="1300" b="1">
                <a:latin typeface="Malgun Gothic"/>
              </a:rPr>
              <a:t>&lt;/tr&gt;&lt;/tbody&gt;</a:t>
            </a:r>
            <a:endParaRPr lang="en-US" sz="1300" b="1">
              <a:latin typeface="Malgun Gothic"/>
              <a:ea typeface="Malgun Gothic"/>
            </a:endParaRPr>
          </a:p>
          <a:p>
            <a:r>
              <a:rPr lang="en-US" altLang="ko-KR" sz="1300" b="1" dirty="0">
                <a:latin typeface="Malgun Gothic"/>
              </a:rPr>
              <a:t>&lt;/table&gt;</a:t>
            </a:r>
            <a:endParaRPr lang="en-US" sz="1300" b="1"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56A3D-2066-9EFD-080E-028961968AC8}"/>
              </a:ext>
            </a:extLst>
          </p:cNvPr>
          <p:cNvSpPr txBox="1"/>
          <p:nvPr/>
        </p:nvSpPr>
        <p:spPr>
          <a:xfrm>
            <a:off x="914400" y="4897041"/>
            <a:ext cx="5350668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</a:t>
            </a:r>
            <a:endParaRPr lang="ko-KR" altLang="en-US" dirty="0"/>
          </a:p>
          <a:p>
            <a:r>
              <a:rPr lang="en-US" altLang="ko-KR" sz="1300" b="1" dirty="0">
                <a:latin typeface="Malgun Gothic"/>
              </a:rPr>
              <a:t>table { border-collapse: collapse;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 err="1">
                <a:latin typeface="Malgun Gothic"/>
              </a:rPr>
              <a:t>td,th</a:t>
            </a:r>
            <a:r>
              <a:rPr lang="en-US" altLang="ko-KR" sz="1300" b="1" dirty="0">
                <a:latin typeface="Malgun Gothic"/>
              </a:rPr>
              <a:t> { </a:t>
            </a:r>
            <a:r>
              <a:rPr lang="en-US" altLang="ko-KR" sz="1300" b="1" dirty="0" err="1">
                <a:latin typeface="Malgun Gothic"/>
              </a:rPr>
              <a:t>text-align:left</a:t>
            </a:r>
            <a:r>
              <a:rPr lang="en-US" altLang="ko-KR" sz="1300" b="1" dirty="0">
                <a:latin typeface="Malgun Gothic"/>
              </a:rPr>
              <a:t>; padding: 5px; height: 15px; width: 100px;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 err="1">
                <a:latin typeface="Malgun Gothic"/>
              </a:rPr>
              <a:t>thead</a:t>
            </a:r>
            <a:r>
              <a:rPr lang="en-US" altLang="ko-KR" sz="1300" b="1" dirty="0">
                <a:latin typeface="Malgun Gothic"/>
              </a:rPr>
              <a:t>, </a:t>
            </a:r>
            <a:r>
              <a:rPr lang="en-US" altLang="ko-KR" sz="1300" b="1" dirty="0" err="1">
                <a:latin typeface="Malgun Gothic"/>
              </a:rPr>
              <a:t>tfoot</a:t>
            </a:r>
            <a:r>
              <a:rPr lang="en-US" altLang="ko-KR" sz="1300" b="1" dirty="0">
                <a:latin typeface="Malgun Gothic"/>
              </a:rPr>
              <a:t> { </a:t>
            </a:r>
            <a:r>
              <a:rPr lang="en-US" altLang="ko-KR" sz="1300" b="1" dirty="0" err="1">
                <a:latin typeface="Malgun Gothic"/>
              </a:rPr>
              <a:t>background:darkgray</a:t>
            </a:r>
            <a:r>
              <a:rPr lang="en-US" altLang="ko-KR" sz="1300" b="1" dirty="0">
                <a:latin typeface="Malgun Gothic"/>
              </a:rPr>
              <a:t>; color: yellow;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 err="1">
                <a:latin typeface="Malgun Gothic"/>
              </a:rPr>
              <a:t>tbody</a:t>
            </a:r>
            <a:r>
              <a:rPr lang="en-US" altLang="ko-KR" sz="1300" b="1" dirty="0">
                <a:latin typeface="Malgun Gothic"/>
              </a:rPr>
              <a:t> </a:t>
            </a:r>
            <a:r>
              <a:rPr lang="en-US" altLang="ko-KR" sz="1300" b="1" dirty="0" err="1">
                <a:latin typeface="Malgun Gothic"/>
              </a:rPr>
              <a:t>tr:nth-child</a:t>
            </a:r>
            <a:r>
              <a:rPr lang="en-US" altLang="ko-KR" sz="1300" b="1" dirty="0">
                <a:latin typeface="Malgun Gothic"/>
              </a:rPr>
              <a:t>(even) { </a:t>
            </a:r>
            <a:r>
              <a:rPr lang="en-US" altLang="ko-KR" sz="1300" b="1" dirty="0" err="1">
                <a:latin typeface="Malgun Gothic"/>
              </a:rPr>
              <a:t>background:aliceblue</a:t>
            </a:r>
            <a:r>
              <a:rPr lang="en-US" altLang="ko-KR" sz="1300" b="1" dirty="0">
                <a:latin typeface="Malgun Gothic"/>
              </a:rPr>
              <a:t>;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 err="1">
                <a:latin typeface="Malgun Gothic"/>
              </a:rPr>
              <a:t>tbody</a:t>
            </a:r>
            <a:r>
              <a:rPr lang="en-US" altLang="ko-KR" sz="1300" b="1" dirty="0">
                <a:latin typeface="Malgun Gothic"/>
              </a:rPr>
              <a:t> </a:t>
            </a:r>
            <a:r>
              <a:rPr lang="en-US" altLang="ko-KR" sz="1300" b="1" dirty="0" err="1">
                <a:latin typeface="Malgun Gothic"/>
              </a:rPr>
              <a:t>tr:hover</a:t>
            </a:r>
            <a:r>
              <a:rPr lang="en-US" altLang="ko-KR" sz="1300" b="1" dirty="0">
                <a:latin typeface="Malgun Gothic"/>
              </a:rPr>
              <a:t> { </a:t>
            </a:r>
            <a:r>
              <a:rPr lang="en-US" altLang="ko-KR" sz="1300" b="1" dirty="0" err="1">
                <a:latin typeface="Malgun Gothic"/>
              </a:rPr>
              <a:t>background:pink</a:t>
            </a:r>
            <a:r>
              <a:rPr lang="en-US" altLang="ko-KR" sz="1300" b="1" dirty="0">
                <a:latin typeface="Malgun Gothic"/>
              </a:rPr>
              <a:t>; }</a:t>
            </a:r>
            <a:endParaRPr lang="en-US" dirty="0">
              <a:latin typeface="함초롬돋움"/>
            </a:endParaRPr>
          </a:p>
          <a:p>
            <a:r>
              <a:rPr lang="en-US" altLang="ko-KR" sz="1300" b="1" dirty="0">
                <a:latin typeface="Malgun Gothic"/>
              </a:rPr>
              <a:t>&lt;/style&gt;</a:t>
            </a:r>
            <a:endParaRPr lang="en-US" dirty="0"/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1E35A9C-04BA-2C02-2D7F-A5A26156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57" y="2553329"/>
            <a:ext cx="3308746" cy="2602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A8B16C-D1D4-1132-3F07-FECB5A4CFB5F}"/>
              </a:ext>
            </a:extLst>
          </p:cNvPr>
          <p:cNvSpPr txBox="1"/>
          <p:nvPr/>
        </p:nvSpPr>
        <p:spPr>
          <a:xfrm>
            <a:off x="6892550" y="1905665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</p:spTree>
    <p:extLst>
      <p:ext uri="{BB962C8B-B14F-4D97-AF65-F5344CB8AC3E}">
        <p14:creationId xmlns:p14="http://schemas.microsoft.com/office/powerpoint/2010/main" val="35407942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244978" cy="5539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000" b="1" dirty="0">
                <a:latin typeface="Malgun Gothic"/>
                <a:ea typeface="+mn-lt"/>
                <a:cs typeface="+mn-lt"/>
              </a:rPr>
              <a:t>display : table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038C4-475F-C763-BF32-AE9657742FBF}"/>
              </a:ext>
            </a:extLst>
          </p:cNvPr>
          <p:cNvSpPr txBox="1"/>
          <p:nvPr/>
        </p:nvSpPr>
        <p:spPr>
          <a:xfrm>
            <a:off x="765572" y="1372791"/>
            <a:ext cx="583882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boxwarp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"&gt;div class="box"&gt;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&lt;span class="thumb"&gt;&lt;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="/media/버클샌드.jpg" alt="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샌들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"&gt;&lt;/span&gt;&lt;strong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샌들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&lt;/strong&gt; &lt;p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여름에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예쁘고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시원한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샌들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&lt;/p&gt;&lt;/div&gt;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&lt;div class="box"&gt;&lt;span class="thumb"&gt; &lt;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="/media/슬리퍼.jpg" alt="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"&gt;&lt;/span&gt;&lt;strong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&lt;/strong&gt;&lt;p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여름에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예쁘고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시원한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&lt;/p &lt;/div&gt; &lt;div class="box"&gt; &lt;span class="thumb"&gt; &lt;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="/media/스니커즈.jpg" alt="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스니커즈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 &lt;/span&gt; &lt;strong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스니커즈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&lt;/strong&gt; &lt;p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여름에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예쁘고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시원한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&lt;/p&gt; &lt;/div&gt;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&lt;div class="box"&gt; &lt;span class="thumb"&gt; &lt;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="/media/" alt="슬리퍼2"&gt; &lt;/span&gt; &lt;strong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&lt;/strong&gt; &lt;p class="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"&gt;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여름에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예쁘고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시원한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슬리퍼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&lt;/p&gt;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&lt;/div&gt; &lt;/div&gt;</a:t>
            </a:r>
            <a:endParaRPr lang="ko-KR" sz="12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56A3D-2066-9EFD-080E-028961968AC8}"/>
              </a:ext>
            </a:extLst>
          </p:cNvPr>
          <p:cNvSpPr txBox="1"/>
          <p:nvPr/>
        </p:nvSpPr>
        <p:spPr>
          <a:xfrm>
            <a:off x="837009" y="4182666"/>
            <a:ext cx="5350668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&lt;style&gt; * { margin: 0; padding: 0;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display: block; font-size: 1em;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font-size: 0.7em;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, 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margin-top: 10px;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boxwarp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display: table;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table-layout:fixed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  width: 100%; } 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boxwarp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.box { display: table-cell; vertical-align: middle;  text-align: center; padding: 10px;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.box .link 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text-decoration-line:none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color:black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.thumb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width: 40%; }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.box 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link:hover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text-decoration-line: underline; }&lt;/style&gt;</a:t>
            </a:r>
            <a:endParaRPr lang="ko-KR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8B16C-D1D4-1132-3F07-FECB5A4CFB5F}"/>
              </a:ext>
            </a:extLst>
          </p:cNvPr>
          <p:cNvSpPr txBox="1"/>
          <p:nvPr/>
        </p:nvSpPr>
        <p:spPr>
          <a:xfrm>
            <a:off x="6892550" y="1905665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15AF8AB5-4325-44CF-ACF9-8F0E0FC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2982792"/>
            <a:ext cx="4094560" cy="13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484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5976747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19880" y="332613"/>
            <a:ext cx="3952240" cy="792099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15865" y="494347"/>
            <a:ext cx="2232279" cy="541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solidFill>
                  <a:schemeClr val="lt1"/>
                </a:solidFill>
                <a:latin typeface="맑은 고딕"/>
                <a:ea typeface="맑은 고딕"/>
              </a:rPr>
              <a:t>정리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0872" y="2517838"/>
            <a:ext cx="10612721" cy="12464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1. CSS </a:t>
            </a:r>
            <a:r>
              <a:rPr lang="en-US" altLang="ko-KR" sz="2500" dirty="0" err="1">
                <a:latin typeface="맑은 고딕"/>
                <a:ea typeface="맑은 고딕"/>
              </a:rPr>
              <a:t>속성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중에서</a:t>
            </a:r>
            <a:r>
              <a:rPr lang="en-US" altLang="ko-KR" sz="2500" dirty="0">
                <a:latin typeface="맑은 고딕"/>
                <a:ea typeface="맑은 고딕"/>
              </a:rPr>
              <a:t> max-width/min-</a:t>
            </a:r>
            <a:r>
              <a:rPr lang="en-US" altLang="ko-KR" sz="2500" dirty="0" err="1">
                <a:latin typeface="맑은 고딕"/>
                <a:ea typeface="맑은 고딕"/>
              </a:rPr>
              <a:t>width에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대해서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이해를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하였습니다</a:t>
            </a:r>
            <a:endParaRPr lang="en-US" altLang="ko-KR" sz="2500" dirty="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2. animation </a:t>
            </a:r>
            <a:r>
              <a:rPr lang="en-US" altLang="ko-KR" sz="2500" dirty="0" err="1">
                <a:latin typeface="맑은 고딕"/>
                <a:ea typeface="맑은 고딕"/>
              </a:rPr>
              <a:t>의미에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대해서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알게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되었습니다</a:t>
            </a:r>
            <a:r>
              <a:rPr lang="en-US" altLang="ko-KR" sz="25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3.</a:t>
            </a:r>
            <a:r>
              <a:rPr lang="ko-KR" altLang="en-US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>
                <a:latin typeface="맑은 고딕"/>
                <a:ea typeface="맑은 고딕"/>
              </a:rPr>
              <a:t>semantic </a:t>
            </a:r>
            <a:r>
              <a:rPr lang="ko-KR" altLang="en-US" sz="2500" dirty="0">
                <a:latin typeface="맑은 고딕"/>
                <a:ea typeface="맑은 고딕"/>
              </a:rPr>
              <a:t>태그 및 속성에 대해서 공부하였습니다</a:t>
            </a:r>
            <a:r>
              <a:rPr lang="en-US" altLang="ko-KR" sz="2500" dirty="0"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067" y="1102392"/>
            <a:ext cx="5115766" cy="7848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1500" dirty="0">
                <a:latin typeface="Malgun Gothic"/>
                <a:ea typeface="Malgun Gothic"/>
                <a:cs typeface="+mn-lt"/>
              </a:rPr>
              <a:t>박스의 배치</a:t>
            </a:r>
            <a:r>
              <a:rPr lang="en-US" altLang="ko-KR" sz="1500" dirty="0">
                <a:latin typeface="Malgun Gothic"/>
                <a:ea typeface="Malgun Gothic"/>
                <a:cs typeface="+mn-lt"/>
              </a:rPr>
              <a:t>(</a:t>
            </a:r>
            <a:r>
              <a:rPr lang="en-US" altLang="ko-KR" sz="1500" dirty="0">
                <a:latin typeface="Malgun Gothic"/>
                <a:ea typeface="+mn-lt"/>
                <a:cs typeface="+mn-lt"/>
              </a:rPr>
              <a:t>normal</a:t>
            </a:r>
            <a:r>
              <a:rPr lang="ko-KR" sz="15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dirty="0">
                <a:latin typeface="Malgun Gothic"/>
                <a:ea typeface="+mn-lt"/>
                <a:cs typeface="+mn-lt"/>
              </a:rPr>
              <a:t>flow)</a:t>
            </a:r>
            <a:endParaRPr lang="ko-KR" altLang="en-US" sz="1500" dirty="0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ko-KR" sz="1500" dirty="0">
                <a:latin typeface="Malgun Gothic"/>
                <a:ea typeface="Malgun Gothic"/>
                <a:cs typeface="+mn-lt"/>
              </a:rPr>
              <a:t>웹 페이지에 나타난 순서대로 </a:t>
            </a:r>
            <a:r>
              <a:rPr lang="en-US" altLang="ko-KR" sz="1500" dirty="0">
                <a:latin typeface="Malgun Gothic"/>
                <a:ea typeface="+mn-lt"/>
                <a:cs typeface="+mn-lt"/>
              </a:rPr>
              <a:t>HTML</a:t>
            </a:r>
            <a:r>
              <a:rPr lang="ko-KR" sz="1500" dirty="0">
                <a:latin typeface="Malgun Gothic"/>
                <a:ea typeface="Malgun Gothic"/>
                <a:cs typeface="+mn-lt"/>
              </a:rPr>
              <a:t> 태그 배치</a:t>
            </a:r>
          </a:p>
          <a:p>
            <a:pPr>
              <a:defRPr/>
            </a:pPr>
            <a:r>
              <a:rPr lang="en-US" altLang="ko-KR" sz="1500" dirty="0">
                <a:latin typeface="Malgun Gothic"/>
                <a:ea typeface="+mn-lt"/>
                <a:cs typeface="+mn-lt"/>
              </a:rPr>
              <a:t>position</a:t>
            </a:r>
            <a:r>
              <a:rPr lang="ko-KR" sz="1500" dirty="0">
                <a:latin typeface="Malgun Gothic"/>
                <a:ea typeface="Malgun Gothic"/>
                <a:cs typeface="+mn-lt"/>
              </a:rPr>
              <a:t> 프로퍼티를 이용하여 </a:t>
            </a:r>
            <a:r>
              <a:rPr lang="ko-KR" sz="1500" dirty="0" err="1">
                <a:latin typeface="Malgun Gothic"/>
                <a:ea typeface="Malgun Gothic"/>
                <a:cs typeface="+mn-lt"/>
              </a:rPr>
              <a:t>normal</a:t>
            </a:r>
            <a:r>
              <a:rPr lang="ko-KR" sz="1500" dirty="0">
                <a:latin typeface="Malgun Gothic"/>
                <a:ea typeface="Malgun Gothic"/>
                <a:cs typeface="+mn-lt"/>
              </a:rPr>
              <a:t> </a:t>
            </a:r>
            <a:r>
              <a:rPr lang="ko-KR" sz="1500" dirty="0" err="1">
                <a:latin typeface="Malgun Gothic"/>
                <a:ea typeface="Malgun Gothic"/>
                <a:cs typeface="+mn-lt"/>
              </a:rPr>
              <a:t>flow</a:t>
            </a:r>
            <a:r>
              <a:rPr lang="ko-KR" sz="1500" dirty="0">
                <a:latin typeface="Malgun Gothic"/>
                <a:ea typeface="Malgun Gothic"/>
                <a:cs typeface="+mn-lt"/>
              </a:rPr>
              <a:t> 무시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  <a:ea typeface="Malgun Gothic"/>
                <a:cs typeface="+mn-lt"/>
              </a:rPr>
              <a:t>selector </a:t>
            </a:r>
            <a:endParaRPr lang="ko-KR" sz="2500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EB6F4-9D76-6F59-0909-961CA8EEE49B}"/>
              </a:ext>
            </a:extLst>
          </p:cNvPr>
          <p:cNvSpPr txBox="1"/>
          <p:nvPr/>
        </p:nvSpPr>
        <p:spPr>
          <a:xfrm>
            <a:off x="6030686" y="1262743"/>
            <a:ext cx="48695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>
                <a:latin typeface="Malgun Gothic"/>
                <a:ea typeface="맑은 고딕"/>
              </a:rPr>
              <a:t>position</a:t>
            </a:r>
            <a:r>
              <a:rPr lang="ko-KR" sz="1500">
                <a:latin typeface="맑은 고딕"/>
                <a:ea typeface="Malgun Gothic"/>
              </a:rPr>
              <a:t> 프로퍼티</a:t>
            </a:r>
            <a:r>
              <a:rPr lang="en-US" altLang="ko-KR" sz="1500">
                <a:latin typeface="Malgun Gothic"/>
                <a:ea typeface="맑은 고딕"/>
              </a:rPr>
              <a:t>(</a:t>
            </a:r>
            <a:r>
              <a:rPr lang="ko-KR" sz="1500">
                <a:latin typeface="맑은 고딕"/>
                <a:ea typeface="Malgun Gothic"/>
              </a:rPr>
              <a:t>속성</a:t>
            </a:r>
            <a:r>
              <a:rPr lang="en-US" altLang="ko-KR" sz="1500">
                <a:latin typeface="Malgun Gothic"/>
                <a:ea typeface="맑은 고딕"/>
              </a:rPr>
              <a:t>)</a:t>
            </a:r>
            <a:r>
              <a:rPr lang="ko-KR" sz="1500">
                <a:latin typeface="맑은 고딕"/>
                <a:ea typeface="Malgun Gothic"/>
              </a:rPr>
              <a:t>을 이용한 배치 방법​</a:t>
            </a:r>
          </a:p>
          <a:p>
            <a:r>
              <a:rPr lang="ko-KR" sz="1500" b="1">
                <a:latin typeface="맑은 고딕"/>
                <a:ea typeface="Malgun Gothic"/>
              </a:rPr>
              <a:t>정적 배치 </a:t>
            </a:r>
            <a:r>
              <a:rPr lang="en-US" altLang="ko-KR" sz="1500" b="1">
                <a:latin typeface="Malgun Gothic"/>
                <a:ea typeface="맑은 고딕"/>
              </a:rPr>
              <a:t>-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position: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static(</a:t>
            </a:r>
            <a:r>
              <a:rPr lang="ko-KR" sz="1500" b="1">
                <a:latin typeface="맑은 고딕"/>
                <a:ea typeface="Malgun Gothic"/>
              </a:rPr>
              <a:t>디폴트</a:t>
            </a:r>
            <a:r>
              <a:rPr lang="en-US" altLang="ko-KR" sz="1500" b="1">
                <a:latin typeface="Malgun Gothic"/>
                <a:ea typeface="맑은 고딕"/>
              </a:rPr>
              <a:t>)</a:t>
            </a:r>
            <a:r>
              <a:rPr lang="ko-KR" sz="1500">
                <a:latin typeface="맑은 고딕"/>
                <a:ea typeface="Malgun Gothic"/>
              </a:rPr>
              <a:t>​</a:t>
            </a:r>
          </a:p>
          <a:p>
            <a:r>
              <a:rPr lang="ko-KR" sz="1500" b="1">
                <a:latin typeface="맑은 고딕"/>
                <a:ea typeface="Malgun Gothic"/>
              </a:rPr>
              <a:t>상대 배치 </a:t>
            </a:r>
            <a:r>
              <a:rPr lang="en-US" altLang="ko-KR" sz="1500" b="1">
                <a:latin typeface="Malgun Gothic"/>
                <a:ea typeface="맑은 고딕"/>
              </a:rPr>
              <a:t>-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position: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relative</a:t>
            </a:r>
            <a:r>
              <a:rPr lang="ko-KR" sz="1500">
                <a:latin typeface="맑은 고딕"/>
                <a:ea typeface="Malgun Gothic"/>
              </a:rPr>
              <a:t>​</a:t>
            </a:r>
          </a:p>
          <a:p>
            <a:r>
              <a:rPr lang="ko-KR" sz="1500" b="1">
                <a:latin typeface="맑은 고딕"/>
                <a:ea typeface="Malgun Gothic"/>
              </a:rPr>
              <a:t>절대 배치 </a:t>
            </a:r>
            <a:r>
              <a:rPr lang="en-US" altLang="ko-KR" sz="1500" b="1">
                <a:latin typeface="Malgun Gothic"/>
                <a:ea typeface="맑은 고딕"/>
              </a:rPr>
              <a:t>-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position: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absolute</a:t>
            </a:r>
            <a:r>
              <a:rPr lang="ko-KR" sz="1500">
                <a:latin typeface="맑은 고딕"/>
                <a:ea typeface="Malgun Gothic"/>
              </a:rPr>
              <a:t>​</a:t>
            </a:r>
          </a:p>
          <a:p>
            <a:r>
              <a:rPr lang="ko-KR" sz="1500" b="1">
                <a:latin typeface="맑은 고딕"/>
                <a:ea typeface="Malgun Gothic"/>
              </a:rPr>
              <a:t>고정 배치 </a:t>
            </a:r>
            <a:r>
              <a:rPr lang="en-US" altLang="ko-KR" sz="1500" b="1">
                <a:latin typeface="Malgun Gothic"/>
                <a:ea typeface="맑은 고딕"/>
              </a:rPr>
              <a:t>-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position: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fixed</a:t>
            </a:r>
            <a:r>
              <a:rPr lang="ko-KR" sz="1500">
                <a:latin typeface="맑은 고딕"/>
                <a:ea typeface="Malgun Gothic"/>
              </a:rPr>
              <a:t>​</a:t>
            </a:r>
          </a:p>
          <a:p>
            <a:r>
              <a:rPr lang="ko-KR" sz="1500" b="1">
                <a:latin typeface="맑은 고딕"/>
                <a:ea typeface="Malgun Gothic"/>
              </a:rPr>
              <a:t>유동 배치 </a:t>
            </a:r>
            <a:r>
              <a:rPr lang="en-US" altLang="ko-KR" sz="1500" b="1">
                <a:latin typeface="Malgun Gothic"/>
                <a:ea typeface="맑은 고딕"/>
              </a:rPr>
              <a:t>-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float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left</a:t>
            </a:r>
            <a:r>
              <a:rPr lang="ko-KR" sz="1500" b="1">
                <a:latin typeface="맑은 고딕"/>
                <a:ea typeface="Malgun Gothic"/>
              </a:rPr>
              <a:t> 혹은 </a:t>
            </a:r>
            <a:r>
              <a:rPr lang="en-US" altLang="ko-KR" sz="1500" b="1">
                <a:latin typeface="Malgun Gothic"/>
                <a:ea typeface="맑은 고딕"/>
              </a:rPr>
              <a:t>float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:</a:t>
            </a:r>
            <a:r>
              <a:rPr lang="ko-KR" sz="1500" b="1">
                <a:latin typeface="맑은 고딕"/>
                <a:ea typeface="Malgun Gothic"/>
              </a:rPr>
              <a:t> </a:t>
            </a:r>
            <a:r>
              <a:rPr lang="en-US" altLang="ko-KR" sz="1500" b="1">
                <a:latin typeface="Malgun Gothic"/>
                <a:ea typeface="맑은 고딕"/>
              </a:rPr>
              <a:t>right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452E-0CBF-799D-502B-3847A8ACD8EE}"/>
              </a:ext>
            </a:extLst>
          </p:cNvPr>
          <p:cNvSpPr txBox="1"/>
          <p:nvPr/>
        </p:nvSpPr>
        <p:spPr>
          <a:xfrm>
            <a:off x="914399" y="2075543"/>
            <a:ext cx="564605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dirty="0">
                <a:ea typeface="+mn-lt"/>
                <a:cs typeface="+mn-lt"/>
              </a:rPr>
              <a:t>position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프로퍼티를 사용할 때</a:t>
            </a:r>
            <a:r>
              <a:rPr lang="en-US" altLang="ko-KR" sz="1500" dirty="0">
                <a:ea typeface="+mn-lt"/>
                <a:cs typeface="+mn-lt"/>
              </a:rPr>
              <a:t>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태그의 위치와 크기</a:t>
            </a:r>
            <a:endParaRPr lang="ko-KR" sz="1500" dirty="0"/>
          </a:p>
          <a:p>
            <a:r>
              <a:rPr lang="en-US" altLang="ko-KR" sz="1500" dirty="0" err="1">
                <a:ea typeface="+mn-lt"/>
                <a:cs typeface="+mn-lt"/>
              </a:rPr>
              <a:t>top,bottom,left,right</a:t>
            </a:r>
            <a:r>
              <a:rPr lang="en-US" altLang="ko-KR" sz="1500" dirty="0">
                <a:ea typeface="+mn-lt"/>
                <a:cs typeface="+mn-lt"/>
              </a:rPr>
              <a:t>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width,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height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프로퍼티로</a:t>
            </a:r>
            <a:endParaRPr lang="ko-KR" sz="1500" dirty="0">
              <a:ea typeface="+mn-lt"/>
              <a:cs typeface="Times New Roman"/>
            </a:endParaRPr>
          </a:p>
          <a:p>
            <a:r>
              <a:rPr lang="ko-KR" sz="1500" dirty="0">
                <a:ea typeface="+mn-lt"/>
                <a:cs typeface="+mn-lt"/>
              </a:rPr>
              <a:t>지정 이들 프로퍼티는 배치 방법에 따라 다르게 사용됨</a:t>
            </a:r>
            <a:endParaRPr lang="ko-KR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994229" y="4649050"/>
            <a:ext cx="454297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/>
              <a:t>  &lt;style&gt; </a:t>
            </a:r>
            <a:r>
              <a:rPr lang="en-US" altLang="ko-KR" sz="1100" b="1" dirty="0" err="1"/>
              <a:t>ul</a:t>
            </a:r>
            <a:r>
              <a:rPr lang="en-US" altLang="ko-KR" sz="1100" b="1" dirty="0"/>
              <a:t> { </a:t>
            </a:r>
            <a:r>
              <a:rPr lang="en-US" altLang="ko-KR" sz="1100" b="1" dirty="0" err="1"/>
              <a:t>list-style:none</a:t>
            </a:r>
            <a:r>
              <a:rPr lang="en-US" altLang="ko-KR" sz="1100" b="1" dirty="0"/>
              <a:t>; }</a:t>
            </a:r>
            <a:endParaRPr lang="ko-KR" b="1"/>
          </a:p>
          <a:p>
            <a:r>
              <a:rPr lang="en-US" altLang="ko-KR" sz="1100" b="1" dirty="0"/>
              <a:t>li { </a:t>
            </a:r>
            <a:r>
              <a:rPr lang="en-US" altLang="ko-KR" sz="1100" b="1" dirty="0" err="1"/>
              <a:t>display:inline</a:t>
            </a:r>
            <a:r>
              <a:rPr lang="en-US" altLang="ko-KR" sz="1100" b="1" dirty="0"/>
              <a:t>; float: left; margin: 10px; }</a:t>
            </a:r>
            <a:endParaRPr lang="en-US" b="1"/>
          </a:p>
          <a:p>
            <a:r>
              <a:rPr lang="en-US" altLang="ko-KR" sz="1100" b="1" dirty="0"/>
              <a:t>li a { padding: 5px 20px; font-size: 14px; </a:t>
            </a:r>
            <a:r>
              <a:rPr lang="en-US" altLang="ko-KR" sz="1100" b="1" dirty="0" err="1"/>
              <a:t>color:blue</a:t>
            </a:r>
            <a:r>
              <a:rPr lang="en-US" altLang="ko-KR" sz="1100" b="1" dirty="0"/>
              <a:t>; </a:t>
            </a:r>
            <a:r>
              <a:rPr lang="en-US" altLang="ko-KR" sz="1100" b="1" dirty="0" err="1"/>
              <a:t>text-decoration:none</a:t>
            </a:r>
            <a:r>
              <a:rPr lang="en-US" altLang="ko-KR" sz="1100" b="1" dirty="0"/>
              <a:t>; }</a:t>
            </a:r>
            <a:endParaRPr lang="en-US" b="1"/>
          </a:p>
          <a:p>
            <a:r>
              <a:rPr lang="en-US" altLang="ko-KR" sz="1100" b="1" dirty="0"/>
              <a:t>a[title |= "us"] { </a:t>
            </a:r>
            <a:r>
              <a:rPr lang="en-US" altLang="ko-KR" sz="1100" b="1" dirty="0" err="1"/>
              <a:t>background:url</a:t>
            </a:r>
            <a:r>
              <a:rPr lang="en-US" altLang="ko-KR" sz="1100" b="1" dirty="0"/>
              <a:t>("/media/us.png") no-repeat left center; padding: 5px 25px; }</a:t>
            </a:r>
            <a:endParaRPr lang="en-US" b="1"/>
          </a:p>
          <a:p>
            <a:r>
              <a:rPr lang="en-US" altLang="ko-KR" sz="1100" b="1" dirty="0"/>
              <a:t> a[title |= "jap"] { </a:t>
            </a:r>
            <a:r>
              <a:rPr lang="en-US" altLang="ko-KR" sz="1100" b="1" dirty="0" err="1"/>
              <a:t>background:url</a:t>
            </a:r>
            <a:r>
              <a:rPr lang="en-US" altLang="ko-KR" sz="1100" b="1" dirty="0"/>
              <a:t>("/media/Jp.png") no-repeat left center; padding: 5px 25px; } &lt;/style&gt;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994228" y="3222171"/>
            <a:ext cx="359449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en-US" altLang="ko-KR" sz="1100" b="1" dirty="0" err="1"/>
              <a:t>ul</a:t>
            </a:r>
            <a:r>
              <a:rPr lang="en-US" altLang="ko-KR" sz="1100" b="1" dirty="0"/>
              <a:t>&gt;&lt;li&gt;</a:t>
            </a:r>
            <a:r>
              <a:rPr lang="ko-KR" altLang="en-US" sz="1100" b="1" dirty="0"/>
              <a:t>외국어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서비스</a:t>
            </a:r>
            <a:r>
              <a:rPr lang="en-US" altLang="ko-KR" sz="1100" b="1" dirty="0"/>
              <a:t> : &lt;/li&gt;</a:t>
            </a:r>
            <a:endParaRPr lang="ko-KR" b="1" dirty="0"/>
          </a:p>
          <a:p>
            <a:r>
              <a:rPr lang="en-US" altLang="ko-KR" sz="1100" b="1" dirty="0"/>
              <a:t>&lt;li&gt;&lt;a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="#" title="us"&gt;</a:t>
            </a:r>
            <a:r>
              <a:rPr lang="ko-KR" altLang="en-US" sz="1100" b="1" dirty="0"/>
              <a:t>영어</a:t>
            </a:r>
            <a:r>
              <a:rPr lang="en-US" altLang="ko-KR" sz="1100" b="1" dirty="0"/>
              <a:t>&lt;/a&gt;&lt;/li&gt; &lt;li&gt;&lt;a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="#" title="us-</a:t>
            </a:r>
            <a:r>
              <a:rPr lang="en-US" altLang="ko-KR" sz="1100" b="1" dirty="0" err="1"/>
              <a:t>english</a:t>
            </a:r>
            <a:r>
              <a:rPr lang="en-US" altLang="ko-KR" sz="1100" b="1" dirty="0"/>
              <a:t>"&gt;</a:t>
            </a:r>
            <a:r>
              <a:rPr lang="ko-KR" altLang="en-US" sz="1100" b="1" dirty="0"/>
              <a:t>영어</a:t>
            </a:r>
            <a:r>
              <a:rPr lang="en-US" altLang="ko-KR" sz="1100" b="1" dirty="0"/>
              <a:t>&lt;/a&gt;&lt;/li&gt; &lt;li&gt;&lt;a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="#" title="</a:t>
            </a:r>
            <a:r>
              <a:rPr lang="en-US" altLang="ko-KR" sz="1100" b="1" dirty="0" err="1"/>
              <a:t>japanese</a:t>
            </a:r>
            <a:r>
              <a:rPr lang="en-US" altLang="ko-KR" sz="1100" b="1" dirty="0"/>
              <a:t>"&gt;</a:t>
            </a:r>
            <a:r>
              <a:rPr lang="ko-KR" altLang="en-US" sz="1100" b="1" dirty="0"/>
              <a:t>일본어</a:t>
            </a:r>
            <a:r>
              <a:rPr lang="en-US" altLang="ko-KR" sz="1100" b="1" dirty="0"/>
              <a:t>&lt;/a&gt;&lt;/li&gt; &lt;!-- &lt;li&gt;&lt;a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="#" title="</a:t>
            </a:r>
            <a:r>
              <a:rPr lang="en-US" altLang="ko-KR" sz="1100" b="1" dirty="0" err="1"/>
              <a:t>japanese</a:t>
            </a:r>
            <a:r>
              <a:rPr lang="en-US" altLang="ko-KR" sz="1100" b="1" dirty="0"/>
              <a:t>"&gt;</a:t>
            </a:r>
            <a:r>
              <a:rPr lang="ko-KR" altLang="en-US" sz="1100" b="1" dirty="0"/>
              <a:t>일본어</a:t>
            </a:r>
            <a:r>
              <a:rPr lang="en-US" altLang="ko-KR" sz="1100" b="1" dirty="0"/>
              <a:t>&lt;/a&gt;&lt;/li&gt; --&gt; &lt;/</a:t>
            </a:r>
            <a:r>
              <a:rPr lang="en-US" altLang="ko-KR" sz="1100" b="1" dirty="0" err="1"/>
              <a:t>ul</a:t>
            </a:r>
            <a:r>
              <a:rPr lang="en-US" altLang="ko-KR" sz="1100" b="1" dirty="0"/>
              <a:t>&gt;</a:t>
            </a:r>
            <a:endParaRPr lang="ko-KR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6600848" y="3310603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13" name="그림 15">
            <a:extLst>
              <a:ext uri="{FF2B5EF4-FFF2-40B4-BE49-F238E27FC236}">
                <a16:creationId xmlns:a16="http://schemas.microsoft.com/office/drawing/2014/main" id="{C0041C97-8DB1-E28A-081F-8FE001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434" y="4077249"/>
            <a:ext cx="4262493" cy="14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19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500" b="1" dirty="0">
                <a:latin typeface="Malgun Gothic"/>
                <a:ea typeface="+mn-lt"/>
                <a:cs typeface="+mn-lt"/>
              </a:rPr>
              <a:t>attribute selector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946604" y="3988253"/>
            <a:ext cx="53287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&lt;style&gt;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body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background-color:linen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en-US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list-style:circle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en-US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li { padding: 5px 30px; } li a { font-size: 16px;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color:blue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text-decoration:none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en-US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[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*= "w3"]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background:blue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color: white; }</a:t>
            </a:r>
            <a:r>
              <a:rPr lang="en-US" altLang="ko-KR" sz="1400" b="1" dirty="0">
                <a:latin typeface="Malgun Gothic"/>
              </a:rPr>
              <a:t>&lt;/style&gt;</a:t>
            </a:r>
            <a:endParaRPr lang="en-US" sz="14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768010" y="1400515"/>
            <a:ext cx="592811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Malgun Gothic"/>
                <a:ea typeface="+mn-lt"/>
                <a:cs typeface="+mn-lt"/>
              </a:rPr>
              <a:t>&lt;h1&gt;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HTML5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참고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사이트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&lt;/h1&gt;</a:t>
            </a:r>
            <a:endParaRPr lang="ko-KR" altLang="en-US" sz="1400" b="1" dirty="0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&lt;p&gt;(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아래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링크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중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파란색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배경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링크는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W3C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사이트로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연결됩니다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.)&lt;/p&gt;&lt;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&gt;</a:t>
            </a:r>
            <a:endParaRPr lang="ko-KR" altLang="en-US" sz="1400" b="1" dirty="0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&lt;li&gt;&lt;a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="https://www.w3.org/"&gt;HTML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표준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사이트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&lt;/a&gt;&lt;/li&gt; &lt;li&gt;&lt;a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="https://webplatform.org"&gt;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튜토리얼과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 err="1">
                <a:latin typeface="Malgun Gothic"/>
                <a:ea typeface="Malgun Gothic"/>
                <a:cs typeface="+mn-lt"/>
              </a:rPr>
              <a:t>이티클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&lt;/a&gt;&lt;/li&gt; &lt;li&gt;&lt;a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="https://caniuse.com"&gt;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HTML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지원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여부</a:t>
            </a:r>
            <a:r>
              <a:rPr lang="en-US" altLang="ko-KR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체크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&lt;/a&gt;&lt;/li&gt; &lt;li&gt;&lt;a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="https://www.w3.org/TR/css3-mediaqueries"&gt;</a:t>
            </a:r>
            <a:endParaRPr lang="ko-KR" altLang="en-US" sz="1400" b="1" dirty="0">
              <a:latin typeface="Malgun Gothic"/>
              <a:ea typeface="Malgun Gothic"/>
              <a:cs typeface="+mn-lt"/>
            </a:endParaRPr>
          </a:p>
          <a:p>
            <a:r>
              <a:rPr lang="en-US" sz="1400" b="1" dirty="0" err="1">
                <a:latin typeface="Malgun Gothic"/>
                <a:ea typeface="+mn-lt"/>
                <a:cs typeface="+mn-lt"/>
              </a:rPr>
              <a:t>미디어쿼리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&lt;/a&gt;&lt;/li&gt;</a:t>
            </a:r>
            <a:endParaRPr lang="ko-KR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&gt;</a:t>
            </a:r>
            <a:endParaRPr lang="ko-KR" sz="14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249738" y="187590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233486D-6471-7061-EDFB-8F458BC1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75" y="2453298"/>
            <a:ext cx="3386137" cy="23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61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437011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500" b="1" dirty="0">
                <a:latin typeface="Malgun Gothic"/>
                <a:ea typeface="Malgun Gothic"/>
                <a:cs typeface="+mn-lt"/>
              </a:rPr>
              <a:t>형제 </a:t>
            </a:r>
            <a:r>
              <a:rPr lang="ko-KR" sz="2500" b="1" dirty="0" err="1">
                <a:latin typeface="Malgun Gothic"/>
                <a:ea typeface="Malgun Gothic"/>
                <a:cs typeface="+mn-lt"/>
              </a:rPr>
              <a:t>선택자</a:t>
            </a:r>
            <a:r>
              <a:rPr lang="ko-KR" sz="2500" b="1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2500" b="1" dirty="0" err="1">
                <a:latin typeface="Malgun Gothic"/>
                <a:ea typeface="Malgun Gothic"/>
                <a:cs typeface="+mn-lt"/>
              </a:rPr>
              <a:t>sibling</a:t>
            </a:r>
            <a:r>
              <a:rPr lang="ko-KR" sz="2500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sz="2500" b="1" dirty="0" err="1">
                <a:latin typeface="Malgun Gothic"/>
                <a:ea typeface="Malgun Gothic"/>
                <a:cs typeface="+mn-lt"/>
              </a:rPr>
              <a:t>selector</a:t>
            </a:r>
            <a:r>
              <a:rPr lang="ko-KR" sz="2500" b="1" dirty="0">
                <a:latin typeface="Malgun Gothic"/>
                <a:ea typeface="Malgun Gothic"/>
                <a:cs typeface="+mn-lt"/>
              </a:rPr>
              <a:t>)</a:t>
            </a:r>
            <a:endParaRPr lang="ko-KR" b="1" dirty="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803729" y="4285909"/>
            <a:ext cx="56264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&lt;style&gt;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h1+h2 {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color:red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;}</a:t>
            </a:r>
            <a:endParaRPr lang="en-US" sz="1600" b="1">
              <a:latin typeface="Malgun Gothic"/>
              <a:ea typeface="Malgun Gothic"/>
              <a:cs typeface="Times New Roman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h1+h6 {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color:green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;}</a:t>
            </a:r>
            <a:endParaRPr lang="en-US" sz="1600" b="1">
              <a:latin typeface="Malgun Gothic"/>
              <a:ea typeface="Malgun Gothic"/>
              <a:cs typeface="Times New Roman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h1~h2 { background-color: yellow;}</a:t>
            </a:r>
            <a:endParaRPr lang="en-US" sz="1600" b="1">
              <a:latin typeface="Malgun Gothic"/>
              <a:ea typeface="Malgun Gothic"/>
              <a:cs typeface="Times New Roman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h1~h3:hover {background-color: blue;}</a:t>
            </a:r>
            <a:endParaRPr lang="en-US" sz="1600" b="1">
              <a:latin typeface="Malgun Gothic"/>
              <a:ea typeface="Malgun Gothic"/>
              <a:cs typeface="Times New Roman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h1~h4 {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background-color:black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 color: white;}</a:t>
            </a:r>
            <a:r>
              <a:rPr lang="en-US" altLang="ko-KR" sz="1600" b="1" dirty="0">
                <a:latin typeface="Malgun Gothic"/>
                <a:ea typeface="+mn-lt"/>
                <a:cs typeface="Times New Roman"/>
              </a:rPr>
              <a:t>&lt;/</a:t>
            </a:r>
            <a:r>
              <a:rPr lang="en-US" altLang="ko-KR" sz="1600" b="1" dirty="0">
                <a:latin typeface="Malgun Gothic"/>
              </a:rPr>
              <a:t>style&gt;</a:t>
            </a:r>
            <a:endParaRPr lang="en-US" sz="16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768010" y="1400515"/>
            <a:ext cx="59281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+mn-lt"/>
                <a:cs typeface="+mn-lt"/>
              </a:rPr>
              <a:t>인접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형제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 err="1">
                <a:ea typeface="+mn-lt"/>
                <a:cs typeface="+mn-lt"/>
              </a:rPr>
              <a:t>선택자</a:t>
            </a:r>
            <a:r>
              <a:rPr lang="en-US" sz="1400" dirty="0">
                <a:ea typeface="+mn-lt"/>
                <a:cs typeface="+mn-lt"/>
              </a:rPr>
              <a:t> : h1 </a:t>
            </a:r>
            <a:r>
              <a:rPr lang="ko-KR" altLang="en-US" sz="1400" dirty="0">
                <a:ea typeface="+mn-lt"/>
                <a:cs typeface="+mn-lt"/>
              </a:rPr>
              <a:t>뒤에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있는</a:t>
            </a:r>
            <a:r>
              <a:rPr lang="en-US" sz="1400" dirty="0">
                <a:ea typeface="+mn-lt"/>
                <a:cs typeface="+mn-lt"/>
              </a:rPr>
              <a:t> h2 </a:t>
            </a:r>
            <a:r>
              <a:rPr lang="ko-KR" altLang="en-US" sz="1400" dirty="0">
                <a:ea typeface="+mn-lt"/>
                <a:cs typeface="+mn-lt"/>
              </a:rPr>
              <a:t>요소만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선택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가능</a:t>
            </a:r>
            <a:endParaRPr lang="ko-KR" dirty="0"/>
          </a:p>
          <a:p>
            <a:r>
              <a:rPr lang="ko-KR" altLang="en-US" sz="1400" dirty="0" err="1">
                <a:ea typeface="+mn-lt"/>
                <a:cs typeface="+mn-lt"/>
              </a:rPr>
              <a:t>일반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형제선택자</a:t>
            </a:r>
            <a:r>
              <a:rPr lang="en-US" sz="1400" dirty="0">
                <a:ea typeface="+mn-lt"/>
                <a:cs typeface="+mn-lt"/>
              </a:rPr>
              <a:t> : h1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뒤에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있는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모든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요소</a:t>
            </a:r>
            <a:r>
              <a:rPr lang="en-US" sz="1400" dirty="0">
                <a:ea typeface="+mn-lt"/>
                <a:cs typeface="+mn-lt"/>
              </a:rPr>
              <a:t>(h2, h3, h4, h5, h6)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선택</a:t>
            </a:r>
            <a:r>
              <a:rPr lang="en-US" altLang="ko-KR" sz="1400" dirty="0">
                <a:ea typeface="+mn-lt"/>
                <a:cs typeface="+mn-lt"/>
              </a:rPr>
              <a:t> </a:t>
            </a:r>
            <a:r>
              <a:rPr lang="ko-KR" altLang="en-US" sz="1400" dirty="0">
                <a:ea typeface="+mn-lt"/>
                <a:cs typeface="+mn-lt"/>
              </a:rPr>
              <a:t>가능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100910" y="187590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CBD8A-5714-462A-8F4E-94809A978D0E}"/>
              </a:ext>
            </a:extLst>
          </p:cNvPr>
          <p:cNvSpPr txBox="1"/>
          <p:nvPr/>
        </p:nvSpPr>
        <p:spPr>
          <a:xfrm>
            <a:off x="801290" y="2247900"/>
            <a:ext cx="574357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h1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h1</a:t>
            </a:r>
            <a:r>
              <a:rPr lang="en-US" altLang="ko-KR" sz="1600" b="1" dirty="0">
                <a:latin typeface="Malgun Gothic"/>
              </a:rPr>
              <a:t>&gt;</a:t>
            </a:r>
            <a:endParaRPr lang="ko-KR" sz="1600" b="1"/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h2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h2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h3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h3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h4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h4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h5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h5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>
              <a:latin typeface="함초롬돋움"/>
            </a:endParaRPr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h6</a:t>
            </a:r>
            <a:r>
              <a:rPr lang="en-US" altLang="ko-KR" sz="1600" b="1" dirty="0">
                <a:latin typeface="Malgun Gothic"/>
              </a:rPr>
              <a:t>&gt;Have a nice day&lt;/</a:t>
            </a:r>
            <a:r>
              <a:rPr lang="en-US" altLang="ko-KR" sz="1600" b="1" dirty="0">
                <a:solidFill>
                  <a:schemeClr val="accent6"/>
                </a:solidFill>
                <a:latin typeface="Malgun Gothic"/>
              </a:rPr>
              <a:t>h6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/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1B8B7A-5769-2D34-7F4F-0F6B2BF5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947" y="2513037"/>
            <a:ext cx="3493293" cy="31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675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800" b="1" dirty="0" err="1">
                <a:latin typeface="Malgun Gothic"/>
                <a:ea typeface="Malgun Gothic"/>
                <a:cs typeface="+mn-lt"/>
              </a:rPr>
              <a:t>box-shadow</a:t>
            </a:r>
            <a:r>
              <a:rPr lang="ko-KR" sz="2800" b="1" dirty="0">
                <a:latin typeface="Malgun Gothic"/>
                <a:ea typeface="Malgun Gothic"/>
                <a:cs typeface="+mn-lt"/>
              </a:rPr>
              <a:t> 프로퍼티</a:t>
            </a:r>
            <a:endParaRPr lang="ko-KR" sz="20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26338" y="4404972"/>
            <a:ext cx="53287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latin typeface="Malgun Gothic"/>
              </a:rPr>
              <a:t>&lt;style&gt;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redbox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box-shadow: 10px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red; }</a:t>
            </a:r>
            <a:endParaRPr lang="en-US" sz="1200" b="1">
              <a:latin typeface="Malgun Gothic"/>
              <a:ea typeface="Malgun Gothic"/>
              <a:cs typeface="Times New Roman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blurbox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box-shadow: 10px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5px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skyblue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} 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multiEffect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box-shadow:2px 2px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2px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black, /*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그림자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번짐과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색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2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개씩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추가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*/ 0 0 25px blue, 0 0 5px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darkblue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} div { /* width, height :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패딩의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가로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세로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크기라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볼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수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있음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*/ width: 150px; height: 70px; padding: 10px; border:1px solid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lightgray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background-image: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("../media/spongbob.png"); background-size:150px 100px; background-repeat: no-repeat; }</a:t>
            </a:r>
            <a:r>
              <a:rPr lang="en-US" altLang="ko-KR" sz="1200" b="1" dirty="0">
                <a:latin typeface="Malgun Gothic"/>
              </a:rPr>
              <a:t>&lt;/style&gt;</a:t>
            </a:r>
            <a:endParaRPr lang="en-US" sz="12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03316" y="1482994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1A92B-2666-DD17-2B67-A03008EF6A02}"/>
              </a:ext>
            </a:extLst>
          </p:cNvPr>
          <p:cNvSpPr txBox="1"/>
          <p:nvPr/>
        </p:nvSpPr>
        <p:spPr>
          <a:xfrm>
            <a:off x="652462" y="1450181"/>
            <a:ext cx="6517480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latin typeface="Malgun Gothic"/>
                <a:ea typeface="Malgun Gothic"/>
              </a:rPr>
              <a:t>박스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전체에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그림자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효과</a:t>
            </a:r>
            <a:endParaRPr lang="en-US" altLang="ko-KR" sz="1500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en-US" altLang="ko-KR" sz="1500" dirty="0">
                <a:latin typeface="Malgun Gothic"/>
              </a:rPr>
              <a:t>background-color : </a:t>
            </a:r>
            <a:r>
              <a:rPr lang="en-US" altLang="ko-KR" sz="1500" dirty="0" err="1">
                <a:latin typeface="Malgun Gothic"/>
              </a:rPr>
              <a:t>skyblue</a:t>
            </a:r>
            <a:r>
              <a:rPr lang="en-US" altLang="ko-KR" sz="1500" dirty="0">
                <a:latin typeface="Malgun Gothic"/>
              </a:rPr>
              <a:t>; -&gt; </a:t>
            </a:r>
            <a:r>
              <a:rPr lang="ko-KR" altLang="en-US" sz="1500" b="1" dirty="0">
                <a:latin typeface="Malgun Gothic"/>
                <a:ea typeface="Malgun Gothic"/>
              </a:rPr>
              <a:t>배경색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지정</a:t>
            </a:r>
            <a:endParaRPr lang="en-US" altLang="ko-KR" sz="1500" b="1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en-US" altLang="ko-KR" sz="1500" dirty="0">
                <a:latin typeface="Malgun Gothic"/>
              </a:rPr>
              <a:t>background-size : 100px 200px; -&gt; </a:t>
            </a:r>
            <a:r>
              <a:rPr lang="ko-KR" altLang="en-US" sz="1500" b="1" dirty="0">
                <a:latin typeface="Malgun Gothic"/>
                <a:ea typeface="Malgun Gothic"/>
              </a:rPr>
              <a:t>배경색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사이즈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지정</a:t>
            </a:r>
            <a:endParaRPr lang="en-US" altLang="ko-KR" sz="1500" b="1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en-US" altLang="ko-KR" sz="1500" dirty="0">
                <a:latin typeface="Malgun Gothic"/>
              </a:rPr>
              <a:t>background-image:; -&gt; </a:t>
            </a:r>
            <a:r>
              <a:rPr lang="ko-KR" altLang="en-US" sz="1500" b="1" dirty="0">
                <a:latin typeface="Malgun Gothic"/>
                <a:ea typeface="Malgun Gothic"/>
              </a:rPr>
              <a:t>배경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이미지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지정</a:t>
            </a:r>
            <a:endParaRPr lang="en-US" altLang="ko-KR" sz="1500" b="1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en-US" altLang="ko-KR" sz="1500" dirty="0">
                <a:latin typeface="Malgun Gothic"/>
              </a:rPr>
              <a:t>background-repeat : repeat-y; -&gt; </a:t>
            </a:r>
            <a:r>
              <a:rPr lang="ko-KR" altLang="en-US" sz="1500" b="1" dirty="0">
                <a:latin typeface="Malgun Gothic"/>
                <a:ea typeface="Malgun Gothic"/>
              </a:rPr>
              <a:t>배경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이미지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연속해서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출력</a:t>
            </a:r>
            <a:endParaRPr lang="en-US" altLang="ko-KR" sz="1500" b="1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en-US" altLang="ko-KR" sz="1500" dirty="0">
                <a:latin typeface="Malgun Gothic"/>
              </a:rPr>
              <a:t>background-position : center; -&gt;</a:t>
            </a:r>
            <a:endParaRPr lang="en-US" altLang="ko-KR" sz="1500" b="1" dirty="0"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ko-KR" altLang="en-US" sz="1500" b="1" dirty="0">
                <a:latin typeface="Malgun Gothic"/>
                <a:ea typeface="Malgun Gothic"/>
              </a:rPr>
              <a:t>배경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이미지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기본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위치</a:t>
            </a:r>
            <a:r>
              <a:rPr lang="en-US" altLang="ko-KR" sz="1500" b="1" dirty="0">
                <a:latin typeface="Malgun Gothic"/>
              </a:rPr>
              <a:t>, x</a:t>
            </a:r>
            <a:r>
              <a:rPr lang="ko-KR" altLang="en-US" sz="1500" b="1" dirty="0">
                <a:latin typeface="Malgun Gothic"/>
                <a:ea typeface="Malgun Gothic"/>
              </a:rPr>
              <a:t>축</a:t>
            </a:r>
            <a:r>
              <a:rPr lang="en-US" altLang="ko-KR" sz="1500" b="1" dirty="0">
                <a:latin typeface="Malgun Gothic"/>
              </a:rPr>
              <a:t> y</a:t>
            </a:r>
            <a:r>
              <a:rPr lang="ko-KR" altLang="en-US" sz="1500" b="1" dirty="0">
                <a:latin typeface="Malgun Gothic"/>
                <a:ea typeface="Malgun Gothic"/>
              </a:rPr>
              <a:t>축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모두</a:t>
            </a:r>
            <a:r>
              <a:rPr lang="en-US" altLang="ko-KR" sz="1500" b="1" dirty="0">
                <a:latin typeface="Malgun Gothic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</a:rPr>
              <a:t>센터</a:t>
            </a:r>
            <a:endParaRPr lang="en-US" altLang="ko-KR" sz="1500" b="1">
              <a:latin typeface="Malgun Gothic"/>
              <a:ea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23900" y="3462337"/>
            <a:ext cx="53328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Malgun Gothic"/>
                <a:ea typeface="Malgun Gothic"/>
              </a:rPr>
              <a:t>&lt;h3&gt;</a:t>
            </a:r>
            <a:r>
              <a:rPr lang="ko-KR" altLang="en-US" sz="1200" b="1" dirty="0">
                <a:latin typeface="Malgun Gothic"/>
                <a:ea typeface="Malgun Gothic"/>
              </a:rPr>
              <a:t>박스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</a:rPr>
              <a:t>그림자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</a:rPr>
              <a:t>만들기</a:t>
            </a:r>
            <a:r>
              <a:rPr lang="en-US" sz="1200" b="1" dirty="0">
                <a:latin typeface="Malgun Gothic"/>
                <a:ea typeface="Malgun Gothic"/>
              </a:rPr>
              <a:t>&lt;/h3&gt; &lt;</a:t>
            </a:r>
            <a:r>
              <a:rPr lang="en-US" sz="1200" b="1" dirty="0" err="1">
                <a:latin typeface="Malgun Gothic"/>
                <a:ea typeface="Malgun Gothic"/>
              </a:rPr>
              <a:t>hr</a:t>
            </a:r>
            <a:r>
              <a:rPr lang="en-US" sz="1200" b="1" dirty="0">
                <a:latin typeface="Malgun Gothic"/>
                <a:ea typeface="Malgun Gothic"/>
              </a:rPr>
              <a:t> /&gt;</a:t>
            </a:r>
            <a:endParaRPr lang="ko-KR" altLang="en-US" dirty="0"/>
          </a:p>
          <a:p>
            <a:r>
              <a:rPr lang="en-US" sz="1200" b="1" dirty="0">
                <a:latin typeface="Malgun Gothic"/>
                <a:ea typeface="Malgun Gothic"/>
              </a:rPr>
              <a:t>&lt;div class="</a:t>
            </a:r>
            <a:r>
              <a:rPr lang="en-US" sz="1200" b="1" dirty="0" err="1">
                <a:latin typeface="Malgun Gothic"/>
                <a:ea typeface="Malgun Gothic"/>
              </a:rPr>
              <a:t>redbox</a:t>
            </a:r>
            <a:r>
              <a:rPr lang="en-US" sz="1200" b="1" dirty="0">
                <a:latin typeface="Malgun Gothic"/>
                <a:ea typeface="Malgun Gothic"/>
              </a:rPr>
              <a:t>"&gt;</a:t>
            </a:r>
            <a:r>
              <a:rPr lang="ko-KR" altLang="en-US" sz="1200" b="1" dirty="0" err="1">
                <a:latin typeface="Malgun Gothic"/>
                <a:ea typeface="Malgun Gothic"/>
              </a:rPr>
              <a:t>뚱이와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</a:rPr>
              <a:t>함께</a:t>
            </a:r>
            <a:r>
              <a:rPr lang="en-US" sz="1200" b="1" dirty="0">
                <a:latin typeface="Malgun Gothic"/>
                <a:ea typeface="Malgun Gothic"/>
              </a:rPr>
              <a:t>&lt;/div&gt;</a:t>
            </a:r>
            <a:endParaRPr lang="en-US" dirty="0">
              <a:latin typeface="함초롬돋움"/>
              <a:ea typeface="Malgun Gothic"/>
            </a:endParaRPr>
          </a:p>
          <a:p>
            <a:r>
              <a:rPr lang="en-US" sz="1200" b="1" dirty="0">
                <a:latin typeface="Malgun Gothic"/>
                <a:ea typeface="Malgun Gothic"/>
              </a:rPr>
              <a:t>&lt;div class="</a:t>
            </a:r>
            <a:r>
              <a:rPr lang="en-US" sz="1200" b="1" dirty="0" err="1">
                <a:latin typeface="Malgun Gothic"/>
                <a:ea typeface="Malgun Gothic"/>
              </a:rPr>
              <a:t>blurbox</a:t>
            </a:r>
            <a:r>
              <a:rPr lang="en-US" sz="1200" b="1" dirty="0">
                <a:latin typeface="Malgun Gothic"/>
                <a:ea typeface="Malgun Gothic"/>
              </a:rPr>
              <a:t>"&gt;</a:t>
            </a:r>
            <a:r>
              <a:rPr lang="ko-KR" altLang="en-US" sz="1200" b="1" dirty="0" err="1">
                <a:latin typeface="Malgun Gothic"/>
                <a:ea typeface="Malgun Gothic"/>
              </a:rPr>
              <a:t>뚱이와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</a:rPr>
              <a:t>함께</a:t>
            </a:r>
            <a:r>
              <a:rPr lang="en-US" sz="1200" b="1" dirty="0">
                <a:latin typeface="Malgun Gothic"/>
                <a:ea typeface="Malgun Gothic"/>
              </a:rPr>
              <a:t>&lt;/div&gt;</a:t>
            </a:r>
            <a:endParaRPr lang="en-US" dirty="0">
              <a:latin typeface="함초롬돋움"/>
              <a:ea typeface="Malgun Gothic"/>
            </a:endParaRPr>
          </a:p>
          <a:p>
            <a:r>
              <a:rPr lang="en-US" sz="1200" b="1">
                <a:latin typeface="Malgun Gothic"/>
                <a:ea typeface="Malgun Gothic"/>
              </a:rPr>
              <a:t>&lt;div class="</a:t>
            </a:r>
            <a:r>
              <a:rPr lang="en-US" sz="1200" b="1" err="1">
                <a:latin typeface="Malgun Gothic"/>
                <a:ea typeface="Malgun Gothic"/>
              </a:rPr>
              <a:t>multiEffect</a:t>
            </a:r>
            <a:r>
              <a:rPr lang="en-US" sz="1200" b="1" dirty="0">
                <a:latin typeface="Malgun Gothic"/>
                <a:ea typeface="Malgun Gothic"/>
              </a:rPr>
              <a:t>"&gt;</a:t>
            </a:r>
            <a:r>
              <a:rPr lang="ko-KR" altLang="en-US" sz="1200" b="1" err="1">
                <a:latin typeface="Malgun Gothic"/>
                <a:ea typeface="Malgun Gothic"/>
              </a:rPr>
              <a:t>뚱이와</a:t>
            </a:r>
            <a:r>
              <a:rPr lang="en-US" sz="1200" b="1" dirty="0">
                <a:latin typeface="Malgun Gothic"/>
                <a:ea typeface="Malgun Gothic"/>
              </a:rPr>
              <a:t> </a:t>
            </a:r>
            <a:r>
              <a:rPr lang="ko-KR" altLang="en-US" sz="1200" b="1" dirty="0">
                <a:latin typeface="Malgun Gothic"/>
                <a:ea typeface="Malgun Gothic"/>
              </a:rPr>
              <a:t>함께</a:t>
            </a:r>
            <a:r>
              <a:rPr lang="en-US" sz="1200" b="1" dirty="0">
                <a:latin typeface="Malgun Gothic"/>
                <a:ea typeface="Malgun Gothic"/>
              </a:rPr>
              <a:t>&lt;/div&gt; </a:t>
            </a:r>
            <a:endParaRPr lang="en-US"/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80D35861-2427-8B93-1D49-AEDB1AE1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88" y="2031072"/>
            <a:ext cx="2743200" cy="38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096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  <a:ea typeface="+mn-lt"/>
                <a:cs typeface="+mn-lt"/>
              </a:rPr>
              <a:t>div</a:t>
            </a:r>
            <a:r>
              <a:rPr lang="ko-KR" altLang="en-US" sz="2500" b="1" dirty="0">
                <a:latin typeface="Malgun Gothic"/>
                <a:ea typeface="Malgun Gothic"/>
                <a:cs typeface="+mn-lt"/>
              </a:rPr>
              <a:t> 박스 꾸미기</a:t>
            </a:r>
            <a:endParaRPr lang="ko-KR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26338" y="3720363"/>
            <a:ext cx="5328783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&lt;style&gt;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div {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background-color:skyblue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background-size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: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100px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100px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</a:t>
            </a:r>
            <a:endParaRPr lang="en-US" sz="15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background-image: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("/media/spongbob.png");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background-repeat:repeat-y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background-position:center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center; }</a:t>
            </a:r>
            <a:endParaRPr lang="en-US" sz="15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div { width: 200px; height: 200px;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color:blueviolet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font-size: 16px; }</a:t>
            </a:r>
            <a:r>
              <a:rPr lang="en-US" altLang="ko-KR" sz="15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sz="15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03316" y="1482994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23900" y="2259806"/>
            <a:ext cx="53328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div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박스에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배경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꾸미기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&lt;/h3&gt;</a:t>
            </a:r>
            <a:endParaRPr lang="ko-KR" altLang="en-US" sz="1500" b="1" dirty="0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hr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&lt;div&gt;SpongeBob is an over-optimistic sponge that annoys other characters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&lt;/div&gt;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4E444C-4727-5390-BF7A-05F964C0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128781"/>
            <a:ext cx="3064668" cy="29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50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  <a:ea typeface="+mn-lt"/>
                <a:cs typeface="+mn-lt"/>
              </a:rPr>
              <a:t>Float </a:t>
            </a:r>
            <a:r>
              <a:rPr lang="en-US" altLang="ko-KR" sz="2500" b="1" dirty="0" err="1">
                <a:latin typeface="Malgun Gothic"/>
                <a:ea typeface="+mn-lt"/>
                <a:cs typeface="+mn-lt"/>
              </a:rPr>
              <a:t>이용</a:t>
            </a:r>
            <a:r>
              <a:rPr lang="en-US" altLang="ko-KR" sz="25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500" b="1" dirty="0" err="1">
                <a:latin typeface="Malgun Gothic"/>
                <a:ea typeface="+mn-lt"/>
                <a:cs typeface="+mn-lt"/>
              </a:rPr>
              <a:t>예제</a:t>
            </a:r>
            <a:endParaRPr lang="en-US" altLang="ko-KR" sz="2500" b="1" dirty="0" err="1">
              <a:latin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26338" y="4232332"/>
            <a:ext cx="53287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&lt;style&gt;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#float { float: right; border:1px dotted black; width: 7em; padding: 0.25em; margin: 1em; }</a:t>
            </a:r>
            <a:r>
              <a:rPr lang="en-US" altLang="ko-KR" sz="15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sz="15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6767535" y="1887806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23900" y="2259806"/>
            <a:ext cx="5332809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학기말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공지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&lt;/h3&gt;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&lt;div&gt;&lt;p id="float"&gt; 24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일은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피아니스트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조성진의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크리스마스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특별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연주가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있습니다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.&lt;/p&gt;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&lt;p&gt;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이제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곧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겨울방학이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시작됩니다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학기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중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못다한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Java, C++ </a:t>
            </a:r>
            <a:r>
              <a:rPr lang="ko-KR" altLang="en-US" sz="1500" b="1" dirty="0" err="1">
                <a:latin typeface="Malgun Gothic"/>
                <a:ea typeface="Malgun Gothic"/>
                <a:cs typeface="+mn-lt"/>
              </a:rPr>
              <a:t>프로그래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열심히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하기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바랍니다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인턴을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준비하는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학생들은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프로젝트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개발에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대해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더욱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힘쓰세요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그럼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다음학기에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만나요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 &lt;/p&gt;&lt;/div&gt;</a:t>
            </a:r>
            <a:endParaRPr lang="ko-KR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E617E5F-F341-CEB0-3AB8-DDA7D4EA2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478" y="2506094"/>
            <a:ext cx="4029074" cy="22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781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1405462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</a:rPr>
              <a:t>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97775" y="4714535"/>
            <a:ext cx="5328783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&lt;style&gt;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div { border: 2px solid yellow;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color:blue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background:aliceblue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 span { border: 3px dotted red;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background:yellow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</a:t>
            </a:r>
            <a:r>
              <a:rPr lang="en-US" altLang="ko-KR" sz="15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sz="15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785519" y="1887806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65572" y="2986087"/>
            <a:ext cx="636269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인라인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인라인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블록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블록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&lt;/h3&gt; 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hr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b="1">
              <a:latin typeface="Malgun Gothic"/>
              <a:ea typeface="Malgun Gothic"/>
              <a:cs typeface="Times New Roman"/>
            </a:endParaRPr>
          </a:p>
          <a:p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나는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&lt;div style="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display:none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;"&gt;div(none)&lt;/div&gt;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입니다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altLang="en-US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나는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&lt;div style="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display:inline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;"&gt;div(inline)&lt;/div&gt;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입니다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나는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&lt;div style="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display:</a:t>
            </a:r>
            <a:r>
              <a:rPr lang="en-US" altLang="ko-KR" sz="1500" b="1" dirty="0" err="1">
                <a:latin typeface="Malgun Gothic"/>
                <a:ea typeface="+mn-lt"/>
                <a:cs typeface="+mn-lt"/>
              </a:rPr>
              <a:t>inline-block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;"&gt;</a:t>
            </a:r>
            <a:endParaRPr lang="ko-KR" altLang="en-US" b="1" dirty="0">
              <a:latin typeface="Malgun Gothic"/>
              <a:ea typeface="Malgun Gothic"/>
              <a:cs typeface="Times New Roman"/>
            </a:endParaRPr>
          </a:p>
          <a:p>
            <a:r>
              <a:rPr lang="en-US" altLang="ko-KR" sz="1500" b="1" dirty="0">
                <a:latin typeface="Malgun Gothic"/>
                <a:ea typeface="+mn-lt"/>
                <a:cs typeface="+mn-lt"/>
              </a:rPr>
              <a:t>div(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inline-block)&lt;/div&gt;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입니다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나는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&lt;div style="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display:block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;"&gt;div(block)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입니다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.&lt;/div&gt;&lt;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b="1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31BEC7-7BC9-8829-D485-8834D859AFAE}"/>
              </a:ext>
            </a:extLst>
          </p:cNvPr>
          <p:cNvSpPr txBox="1"/>
          <p:nvPr/>
        </p:nvSpPr>
        <p:spPr>
          <a:xfrm>
            <a:off x="652462" y="1426369"/>
            <a:ext cx="60412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</a:rPr>
              <a:t>display: none ⇒ </a:t>
            </a:r>
            <a:r>
              <a:rPr lang="ko-KR" altLang="en-US" dirty="0">
                <a:latin typeface="Malgun Gothic"/>
                <a:ea typeface="Malgun Gothic"/>
              </a:rPr>
              <a:t>출력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안됨</a:t>
            </a:r>
            <a:endParaRPr lang="en-US" altLang="ko-KR" dirty="0">
              <a:latin typeface="Malgun Gothic"/>
              <a:ea typeface="Malgun Gothic"/>
            </a:endParaRPr>
          </a:p>
          <a:p>
            <a:r>
              <a:rPr lang="en-US" altLang="ko-KR" dirty="0" err="1">
                <a:latin typeface="Malgun Gothic"/>
              </a:rPr>
              <a:t>display:inline</a:t>
            </a:r>
            <a:r>
              <a:rPr lang="en-US" altLang="ko-KR" dirty="0">
                <a:latin typeface="Malgun Gothic"/>
              </a:rPr>
              <a:t> ⇒ </a:t>
            </a:r>
            <a:r>
              <a:rPr lang="ko-KR" altLang="en-US" dirty="0">
                <a:latin typeface="Malgun Gothic"/>
                <a:ea typeface="Malgun Gothic"/>
              </a:rPr>
              <a:t>콘텐츠</a:t>
            </a:r>
            <a:r>
              <a:rPr lang="en-US" altLang="ko-KR" dirty="0">
                <a:latin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출력대상</a:t>
            </a:r>
            <a:r>
              <a:rPr lang="en-US" altLang="ko-KR" dirty="0">
                <a:latin typeface="Malgun Gothic"/>
              </a:rPr>
              <a:t>) </a:t>
            </a:r>
            <a:r>
              <a:rPr lang="ko-KR" altLang="en-US" dirty="0">
                <a:latin typeface="Malgun Gothic"/>
                <a:ea typeface="Malgun Gothic"/>
              </a:rPr>
              <a:t>범위를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감싸고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있는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선</a:t>
            </a:r>
            <a:r>
              <a:rPr lang="en-US" altLang="ko-KR" dirty="0">
                <a:latin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</a:rPr>
              <a:t>컨텐츠와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패딩을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구분하는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선이다</a:t>
            </a:r>
            <a:endParaRPr lang="en-US" altLang="ko-KR">
              <a:latin typeface="Malgun Gothic"/>
              <a:ea typeface="Malgun Gothic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594C28B-77B3-0B7C-FD94-E25863322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744" y="2656789"/>
            <a:ext cx="3046809" cy="26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872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2834211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</a:rPr>
              <a:t>Form </a:t>
            </a:r>
            <a:r>
              <a:rPr lang="en-US" altLang="ko-KR" sz="2500" b="1" dirty="0" err="1">
                <a:latin typeface="Malgun Gothic"/>
              </a:rPr>
              <a:t>스타일</a:t>
            </a:r>
            <a:r>
              <a:rPr lang="en-US" altLang="ko-KR" sz="2500" b="1" dirty="0">
                <a:latin typeface="Malgun Gothic"/>
              </a:rPr>
              <a:t> </a:t>
            </a:r>
            <a:r>
              <a:rPr lang="en-US" altLang="ko-KR" sz="2500" b="1" dirty="0" err="1">
                <a:latin typeface="Malgun Gothic"/>
              </a:rPr>
              <a:t>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97775" y="4714535"/>
            <a:ext cx="728736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&lt;style&gt;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input[type="text"] {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color:red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en-US" altLang="ko-KR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 err="1">
                <a:latin typeface="Malgun Gothic"/>
                <a:ea typeface="+mn-lt"/>
                <a:cs typeface="+mn-lt"/>
              </a:rPr>
              <a:t>input:hover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,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textarea:hover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background:aliceblue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en-US" altLang="ko-KR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input[type="text"]:focus, input[type="email"]:focus { font-size: 120%; }</a:t>
            </a:r>
            <a:endParaRPr lang="en-US" altLang="ko-KR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label { display: block;  padding: 10px; }</a:t>
            </a:r>
            <a:endParaRPr lang="en-US" altLang="ko-KR" sz="1400" b="1">
              <a:latin typeface="Malgun Gothic"/>
              <a:ea typeface="Malgun Gothic"/>
              <a:cs typeface="Times New Roman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label span { float: left; width: 90px; text-align: right; padding: 10px; }</a:t>
            </a:r>
            <a:r>
              <a:rPr lang="en-US" altLang="ko-KR" sz="1400" b="1" dirty="0">
                <a:latin typeface="Malgun Gothic"/>
                <a:ea typeface="+mn-lt"/>
                <a:cs typeface="Times New Roman"/>
              </a:rPr>
              <a:t>&lt;/style&gt;</a:t>
            </a:r>
            <a:endParaRPr lang="en-US" altLang="ko-KR" sz="14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8083175" y="2060447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F2D4F-5413-B049-4EF3-505B64F631B7}"/>
              </a:ext>
            </a:extLst>
          </p:cNvPr>
          <p:cNvSpPr txBox="1"/>
          <p:nvPr/>
        </p:nvSpPr>
        <p:spPr>
          <a:xfrm>
            <a:off x="795338" y="2872978"/>
            <a:ext cx="6362697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CONTACT us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&lt;/h3&gt; 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</a:t>
            </a:r>
            <a:endParaRPr lang="ko-KR" altLang="en-US" sz="1300" b="1">
              <a:latin typeface="Malgun Gothic"/>
              <a:ea typeface="Malgun Gothic"/>
              <a:cs typeface="Times New Roman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&lt;form&gt;&lt;label&gt;&lt;span&gt;name&lt;/span</a:t>
            </a:r>
            <a:endParaRPr lang="ko-KR" altLang="en-US" sz="1300" b="1">
              <a:latin typeface="Malgun Gothic"/>
              <a:ea typeface="Malgun Gothic"/>
              <a:cs typeface="Times New Roman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&lt;input type="text"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현택이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</a:t>
            </a:r>
            <a:endParaRPr lang="ko-KR" sz="1300" b="1">
              <a:latin typeface="Malgun Gothic"/>
              <a:ea typeface="Malgun Gothic"/>
              <a:cs typeface="Times New Roman"/>
            </a:endParaRPr>
          </a:p>
          <a:p>
            <a:r>
              <a:rPr lang="en-US" altLang="ko-KR" sz="1300" b="1" dirty="0">
                <a:latin typeface="Malgun Gothic"/>
                <a:ea typeface="+mn-lt"/>
                <a:cs typeface="+mn-lt"/>
              </a:rPr>
              <a:t>&lt;/label&gt;&lt;label&gt; 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&lt;span&gt;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email&lt;/span&gt;&lt;input type="email" placeholder="citaell@naver.com" 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 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&lt;/label&gt; &lt;label&gt; 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&lt;span&gt;Comment&lt;/span&gt;&lt;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textarea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메세지를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남겨주세요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textarea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&gt; &lt;/label&gt; &lt;label&gt; &lt;span&gt;&lt;/span&gt;&lt;input type="submit"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숙제제출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 &lt;/label&gt; &lt;/form&gt;</a:t>
            </a:r>
            <a:endParaRPr lang="ko-KR" sz="1300" b="1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31BEC7-7BC9-8829-D485-8834D859AFAE}"/>
              </a:ext>
            </a:extLst>
          </p:cNvPr>
          <p:cNvSpPr txBox="1"/>
          <p:nvPr/>
        </p:nvSpPr>
        <p:spPr>
          <a:xfrm>
            <a:off x="652462" y="1426369"/>
            <a:ext cx="60412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</a:rPr>
              <a:t>display: none ⇒ </a:t>
            </a:r>
            <a:r>
              <a:rPr lang="ko-KR" altLang="en-US" dirty="0">
                <a:latin typeface="Malgun Gothic"/>
                <a:ea typeface="Malgun Gothic"/>
              </a:rPr>
              <a:t>출력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안됨</a:t>
            </a:r>
            <a:endParaRPr lang="en-US" altLang="ko-KR" dirty="0">
              <a:latin typeface="Malgun Gothic"/>
              <a:ea typeface="Malgun Gothic"/>
            </a:endParaRPr>
          </a:p>
          <a:p>
            <a:r>
              <a:rPr lang="en-US" altLang="ko-KR" dirty="0" err="1">
                <a:latin typeface="Malgun Gothic"/>
              </a:rPr>
              <a:t>display:inline</a:t>
            </a:r>
            <a:r>
              <a:rPr lang="en-US" altLang="ko-KR" dirty="0">
                <a:latin typeface="Malgun Gothic"/>
              </a:rPr>
              <a:t> ⇒ </a:t>
            </a:r>
            <a:r>
              <a:rPr lang="ko-KR" altLang="en-US" dirty="0">
                <a:latin typeface="Malgun Gothic"/>
                <a:ea typeface="Malgun Gothic"/>
              </a:rPr>
              <a:t>콘텐츠</a:t>
            </a:r>
            <a:r>
              <a:rPr lang="en-US" altLang="ko-KR" dirty="0">
                <a:latin typeface="Malgun Gothic"/>
              </a:rPr>
              <a:t>(</a:t>
            </a:r>
            <a:r>
              <a:rPr lang="ko-KR" altLang="en-US" dirty="0">
                <a:latin typeface="Malgun Gothic"/>
                <a:ea typeface="Malgun Gothic"/>
              </a:rPr>
              <a:t>출력대상</a:t>
            </a:r>
            <a:r>
              <a:rPr lang="en-US" altLang="ko-KR" dirty="0">
                <a:latin typeface="Malgun Gothic"/>
              </a:rPr>
              <a:t>) </a:t>
            </a:r>
            <a:r>
              <a:rPr lang="ko-KR" altLang="en-US" dirty="0">
                <a:latin typeface="Malgun Gothic"/>
                <a:ea typeface="Malgun Gothic"/>
              </a:rPr>
              <a:t>범위를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감싸고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있는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선</a:t>
            </a:r>
            <a:r>
              <a:rPr lang="en-US" altLang="ko-KR" dirty="0">
                <a:latin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</a:rPr>
              <a:t>컨텐츠와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패딩을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구분하는</a:t>
            </a:r>
            <a:r>
              <a:rPr lang="en-US" altLang="ko-KR" dirty="0">
                <a:latin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선이다</a:t>
            </a:r>
            <a:endParaRPr lang="en-US" altLang="ko-KR">
              <a:latin typeface="Malgun Gothic"/>
              <a:ea typeface="Malgun Gothic"/>
            </a:endParaRPr>
          </a:p>
        </p:txBody>
      </p:sp>
      <p:pic>
        <p:nvPicPr>
          <p:cNvPr id="3" name="그림 7">
            <a:extLst>
              <a:ext uri="{FF2B5EF4-FFF2-40B4-BE49-F238E27FC236}">
                <a16:creationId xmlns:a16="http://schemas.microsoft.com/office/drawing/2014/main" id="{A1BBFB15-7A41-C13D-0D48-D05095CB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79" y="2669095"/>
            <a:ext cx="2743200" cy="20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046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Microsoft Office PowerPoint</Application>
  <PresentationFormat>와이드스크린</PresentationFormat>
  <Paragraphs>354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한컴오피스</vt:lpstr>
      <vt:lpstr>React_frontend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React_frontend</dc:title>
  <dc:creator>kimyeoungchan</dc:creator>
  <cp:lastModifiedBy>kimyeoungchan</cp:lastModifiedBy>
  <cp:revision>1832</cp:revision>
  <dcterms:created xsi:type="dcterms:W3CDTF">2022-12-01T14:16:57Z</dcterms:created>
  <dcterms:modified xsi:type="dcterms:W3CDTF">2022-12-07T09:19:20Z</dcterms:modified>
  <cp:version>1000.0000.01</cp:version>
</cp:coreProperties>
</file>